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6" r:id="rId3"/>
    <p:sldId id="264" r:id="rId4"/>
    <p:sldId id="258" r:id="rId5"/>
    <p:sldId id="260" r:id="rId6"/>
    <p:sldId id="268" r:id="rId7"/>
    <p:sldId id="267" r:id="rId8"/>
    <p:sldId id="269" r:id="rId9"/>
    <p:sldId id="265" r:id="rId10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00"/>
    <a:srgbClr val="000000"/>
    <a:srgbClr val="0F14F1"/>
    <a:srgbClr val="3366CC"/>
    <a:srgbClr val="00FF00"/>
    <a:srgbClr val="3333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74" autoAdjust="0"/>
    <p:restoredTop sz="89984" autoAdjust="0"/>
  </p:normalViewPr>
  <p:slideViewPr>
    <p:cSldViewPr>
      <p:cViewPr>
        <p:scale>
          <a:sx n="73" d="100"/>
          <a:sy n="73" d="100"/>
        </p:scale>
        <p:origin x="-10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075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854075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EBB5D14-E439-4A51-B7A1-FEE509A729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73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3338" y="674688"/>
            <a:ext cx="4495800" cy="3371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270375"/>
            <a:ext cx="5683250" cy="404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075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54075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C419EE-3A02-4478-A74F-2264B19131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755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D34A8-27CE-49BE-B394-DED399A8C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65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B2B2A-8FED-4FB6-AADA-86360F31C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13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5E395-B9B0-4690-A0A4-2EF020725B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64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E69FB-BF82-45C1-AD2A-5C9D4B048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8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E9156-7A0B-411C-8DB8-1DE722612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1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83849-D4BB-4769-8CDD-CF7630525C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513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C16BC-1791-4DBC-95EA-3F7A88061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0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43406-4FA5-4A83-A4CA-DF6951121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39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7F2E7-0E75-4A1D-8617-1DF3EA4D9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0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1DF00-F534-4668-938D-2F5C879D9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21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75600-ECDB-4C4E-9D18-6EBCCA749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20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BE48E-F0EF-43A3-98DD-BB59BB7B3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13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00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2462F79-23FF-4365-8885-5F366D7B2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3399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99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3399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3399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99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99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99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3399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Office_Excel_2007_Workbook1.xls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To ponder …</a:t>
            </a:r>
            <a:endParaRPr lang="en-GB" dirty="0"/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Knowledge isn’t just there in a book, waiting for someone to come along and ‘learn it’.  </a:t>
            </a:r>
          </a:p>
          <a:p>
            <a:endParaRPr lang="en-GB" sz="2400" dirty="0"/>
          </a:p>
          <a:p>
            <a:r>
              <a:rPr lang="en-GB" sz="2400" dirty="0"/>
              <a:t>Knowledge is produced in response to questions…once you have learned to ask questions…you have learned how to learn. … </a:t>
            </a:r>
          </a:p>
          <a:p>
            <a:endParaRPr lang="en-GB" sz="2400" dirty="0"/>
          </a:p>
          <a:p>
            <a:r>
              <a:rPr lang="en-GB" sz="2400" dirty="0"/>
              <a:t>The art and science of asking questions are not taught in schools.</a:t>
            </a:r>
          </a:p>
          <a:p>
            <a:endParaRPr lang="en-GB" sz="2400" dirty="0"/>
          </a:p>
          <a:p>
            <a:pPr marL="0" indent="0">
              <a:buNone/>
            </a:pPr>
            <a:r>
              <a:rPr lang="en-GB" sz="2400" dirty="0"/>
              <a:t>(Postman and </a:t>
            </a:r>
            <a:r>
              <a:rPr lang="en-GB" sz="2400" dirty="0" err="1"/>
              <a:t>Weitgartner</a:t>
            </a:r>
            <a:r>
              <a:rPr lang="en-GB" sz="2400" dirty="0"/>
              <a:t> 1969)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60350"/>
            <a:ext cx="7918450" cy="24479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Active Questioning – Talk for Learning</a:t>
            </a:r>
          </a:p>
        </p:txBody>
      </p:sp>
      <p:pic>
        <p:nvPicPr>
          <p:cNvPr id="3075" name="Picture 7" descr="Glyn%20Log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AECC"/>
              </a:clrFrom>
              <a:clrTo>
                <a:srgbClr val="F7AE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852738"/>
            <a:ext cx="1970087" cy="2808287"/>
          </a:xfrm>
          <a:prstGeom prst="rect">
            <a:avLst/>
          </a:prstGeom>
          <a:solidFill>
            <a:schemeClr val="bg1">
              <a:alpha val="9411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E6"/>
                  </a:outerShdw>
                </a:effectLst>
              </a14:hiddenEffects>
            </a:ext>
          </a:extLst>
        </p:spPr>
      </p:pic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1258888" y="5876925"/>
            <a:ext cx="6985000" cy="66992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600" b="1">
                <a:solidFill>
                  <a:srgbClr val="003399"/>
                </a:solidFill>
                <a:latin typeface="Calibri" pitchFamily="34" charset="0"/>
              </a:rPr>
              <a:t>Learn – Achieve – Enjoy – Succeed</a:t>
            </a:r>
            <a:endParaRPr lang="en-US" sz="3600" b="1">
              <a:solidFill>
                <a:srgbClr val="003399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692696"/>
            <a:ext cx="8229600" cy="5616624"/>
          </a:xfrm>
        </p:spPr>
        <p:txBody>
          <a:bodyPr/>
          <a:lstStyle/>
          <a:p>
            <a:r>
              <a:rPr lang="en-GB" sz="2400" dirty="0"/>
              <a:t>Why do we ask questions?</a:t>
            </a:r>
          </a:p>
          <a:p>
            <a:endParaRPr lang="en-GB" sz="2400" dirty="0"/>
          </a:p>
          <a:p>
            <a:r>
              <a:rPr lang="en-GB" sz="2400" dirty="0"/>
              <a:t>How do we ask questions?</a:t>
            </a:r>
          </a:p>
          <a:p>
            <a:endParaRPr lang="en-GB" sz="2400" dirty="0"/>
          </a:p>
          <a:p>
            <a:r>
              <a:rPr lang="en-GB" sz="2400" dirty="0"/>
              <a:t>What different types of question are there?</a:t>
            </a:r>
          </a:p>
          <a:p>
            <a:endParaRPr lang="en-GB" sz="2400" dirty="0"/>
          </a:p>
          <a:p>
            <a:r>
              <a:rPr lang="en-GB" sz="2400" dirty="0"/>
              <a:t>Why are some types of question "more effective" than others?</a:t>
            </a:r>
          </a:p>
          <a:p>
            <a:endParaRPr lang="en-GB" sz="2400" dirty="0"/>
          </a:p>
          <a:p>
            <a:r>
              <a:rPr lang="en-GB" sz="2400" dirty="0"/>
              <a:t>How good are you at using these "more effective" questions?</a:t>
            </a:r>
          </a:p>
          <a:p>
            <a:endParaRPr lang="en-GB" sz="2400" dirty="0"/>
          </a:p>
          <a:p>
            <a:r>
              <a:rPr lang="en-GB" sz="2400" dirty="0"/>
              <a:t>How can we take questioning forward at Glyn?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4000" dirty="0" smtClean="0"/>
              <a:t>Active Questioning – talk for learning</a:t>
            </a:r>
            <a:endParaRPr lang="en-GB" sz="40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067425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How can we take questioning forward at Glyn?</a:t>
            </a:r>
            <a:endParaRPr lang="en-GB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 marL="0" indent="0">
              <a:buNone/>
            </a:pPr>
            <a:r>
              <a:rPr lang="en-GB" sz="2400" i="1" dirty="0" smtClean="0"/>
              <a:t>1. Plan </a:t>
            </a:r>
            <a:r>
              <a:rPr lang="en-GB" sz="2400" i="1" dirty="0"/>
              <a:t>for structured questions in your </a:t>
            </a:r>
            <a:r>
              <a:rPr lang="en-GB" sz="2400" i="1" dirty="0" smtClean="0"/>
              <a:t>lessons</a:t>
            </a:r>
          </a:p>
          <a:p>
            <a:pPr marL="0" indent="0">
              <a:buNone/>
            </a:pPr>
            <a:r>
              <a:rPr lang="en-GB" sz="2400" i="1" dirty="0" smtClean="0"/>
              <a:t>2. Activities </a:t>
            </a:r>
            <a:r>
              <a:rPr lang="en-GB" sz="2400" i="1" dirty="0"/>
              <a:t>that promote higher order </a:t>
            </a:r>
            <a:r>
              <a:rPr lang="en-GB" sz="2400" i="1" dirty="0" smtClean="0"/>
              <a:t>thinking</a:t>
            </a:r>
            <a:endParaRPr lang="en-GB" sz="2400" i="1" dirty="0"/>
          </a:p>
          <a:p>
            <a:pPr marL="0" indent="0">
              <a:buNone/>
            </a:pPr>
            <a:r>
              <a:rPr lang="en-GB" sz="2400" i="1" dirty="0" smtClean="0"/>
              <a:t>3. Change </a:t>
            </a:r>
            <a:r>
              <a:rPr lang="en-GB" sz="2400" i="1" dirty="0"/>
              <a:t>the culture 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Which section did you go to?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Which ideas did you find most interesting?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What would be the best way to develop questioning in our subject?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Promoting higher order thinking</a:t>
            </a:r>
            <a:endParaRPr lang="en-GB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54389"/>
            <a:ext cx="8313371" cy="4435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68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Promoting higher order thinking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60955"/>
              </p:ext>
            </p:extLst>
          </p:nvPr>
        </p:nvGraphicFramePr>
        <p:xfrm>
          <a:off x="323528" y="1772816"/>
          <a:ext cx="8354750" cy="4761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1" name="Worksheet" r:id="rId4" imgW="9096467" imgH="3762334" progId="Excel.Sheet.12">
                  <p:embed/>
                </p:oleObj>
              </mc:Choice>
              <mc:Fallback>
                <p:oleObj name="Worksheet" r:id="rId4" imgW="9096467" imgH="376233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1772816"/>
                        <a:ext cx="8354750" cy="47615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169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Changing the culture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you plan to trial student plenary session you might want to consider: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Organise a session in which a selection of students are trained on the importance and delivery of plenaries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Plan activities that students can lead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Think about methods to evaluate the success of this strategy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160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The 8 best ideas</a:t>
            </a:r>
            <a:endParaRPr lang="en-GB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sz="4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ff Meeting">
  <a:themeElements>
    <a:clrScheme name="Staff Meet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ff Meeting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ff Meet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ff Meet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ff Meet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ff Meet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ff Meet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ff Meet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ff Meet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ff Meet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ff Meet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ff Meet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ff Meet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ff Meet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Staff Meeting</Template>
  <TotalTime>8330</TotalTime>
  <Words>257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Staff Meeting</vt:lpstr>
      <vt:lpstr>Worksheet</vt:lpstr>
      <vt:lpstr>To ponder …</vt:lpstr>
      <vt:lpstr>Active Questioning – Talk for Learning</vt:lpstr>
      <vt:lpstr>PowerPoint Presentation</vt:lpstr>
      <vt:lpstr>Active Questioning – talk for learning</vt:lpstr>
      <vt:lpstr>How can we take questioning forward at Glyn?</vt:lpstr>
      <vt:lpstr>Promoting higher order thinking</vt:lpstr>
      <vt:lpstr>Promoting higher order thinking</vt:lpstr>
      <vt:lpstr>Changing the culture</vt:lpstr>
      <vt:lpstr>The 8 best ideas</vt:lpstr>
    </vt:vector>
  </TitlesOfParts>
  <Company>Glyn Technology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and Teaching  Staff Meeting 2007</dc:title>
  <dc:creator>J C Gale</dc:creator>
  <cp:lastModifiedBy>Joseph Gale</cp:lastModifiedBy>
  <cp:revision>145</cp:revision>
  <dcterms:created xsi:type="dcterms:W3CDTF">2007-10-23T15:29:14Z</dcterms:created>
  <dcterms:modified xsi:type="dcterms:W3CDTF">2012-01-10T20:33:20Z</dcterms:modified>
</cp:coreProperties>
</file>