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374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58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93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912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33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328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11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821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48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386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64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12CA2-C5B3-4BE6-8FFC-B912E59B893B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863DF-7ADF-438B-AA3B-44CF22E17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48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nitrogen cycle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319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Why is the cycle important and what is nitrogen used for?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many organisms can use nitrogen directly from the air (78%)</a:t>
            </a:r>
          </a:p>
          <a:p>
            <a:endParaRPr lang="en-GB" dirty="0"/>
          </a:p>
          <a:p>
            <a:r>
              <a:rPr lang="en-GB" dirty="0" smtClean="0"/>
              <a:t>Recycling of nitrates allows plants to manufacture proteins for growth.</a:t>
            </a:r>
          </a:p>
          <a:p>
            <a:r>
              <a:rPr lang="en-GB" dirty="0" smtClean="0"/>
              <a:t>Therefore it is a limiting factor for yield/ dry mass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791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 Main stages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u="sng" dirty="0" smtClean="0"/>
              <a:t>Ammonification</a:t>
            </a:r>
            <a:r>
              <a:rPr lang="en-GB" dirty="0" smtClean="0"/>
              <a:t>- production of ammonia from organic compounds.</a:t>
            </a:r>
          </a:p>
          <a:p>
            <a:r>
              <a:rPr lang="en-GB" u="sng" dirty="0" smtClean="0"/>
              <a:t>Nitrification</a:t>
            </a:r>
            <a:r>
              <a:rPr lang="en-GB" dirty="0" smtClean="0"/>
              <a:t>- Conversion of ammonium ions to nitrate ions.</a:t>
            </a:r>
          </a:p>
          <a:p>
            <a:r>
              <a:rPr lang="en-GB" u="sng" dirty="0" smtClean="0"/>
              <a:t>Nitrogen fixing:</a:t>
            </a:r>
          </a:p>
          <a:p>
            <a:r>
              <a:rPr lang="en-GB" dirty="0" smtClean="0"/>
              <a:t>1) Free living bacteria- nitrogen gas reduced to ammonia.</a:t>
            </a:r>
          </a:p>
          <a:p>
            <a:r>
              <a:rPr lang="en-GB" dirty="0" smtClean="0"/>
              <a:t>2) Mutualistic bacteria- symbiotic relationship with plants.</a:t>
            </a:r>
          </a:p>
          <a:p>
            <a:r>
              <a:rPr lang="en-GB" u="sng" dirty="0" smtClean="0"/>
              <a:t>Denitrification</a:t>
            </a:r>
            <a:r>
              <a:rPr lang="en-GB" dirty="0" smtClean="0"/>
              <a:t>- Conversion of ammonium ions to gaseous nitrogen.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63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Non-living/ living stages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Nitrogen in the soil is classed as a non-living phase of the cycle.</a:t>
            </a:r>
          </a:p>
          <a:p>
            <a:endParaRPr lang="en-GB" dirty="0"/>
          </a:p>
          <a:p>
            <a:r>
              <a:rPr lang="en-GB" dirty="0" smtClean="0"/>
              <a:t>When ions are absorbed or fixed through nodules into producers, consumers and decomposers the ammonium in the macromolecules becomes part of the living phase.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02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links/ processes  in the cycle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u="sng" dirty="0" smtClean="0"/>
              <a:t>Death and excretion</a:t>
            </a:r>
            <a:r>
              <a:rPr lang="en-GB" dirty="0" smtClean="0"/>
              <a:t>- Saprobiotic organisms break down urea or dead organisms into ammonium ions. </a:t>
            </a:r>
          </a:p>
          <a:p>
            <a:endParaRPr lang="en-GB" dirty="0"/>
          </a:p>
          <a:p>
            <a:r>
              <a:rPr lang="en-GB" u="sng" dirty="0" smtClean="0"/>
              <a:t>Absorption</a:t>
            </a:r>
            <a:r>
              <a:rPr lang="en-GB" dirty="0" smtClean="0"/>
              <a:t>-  Nitrate ions actively transported through root hair cells.</a:t>
            </a:r>
          </a:p>
          <a:p>
            <a:endParaRPr lang="en-GB" dirty="0"/>
          </a:p>
          <a:p>
            <a:r>
              <a:rPr lang="en-GB" u="sng" dirty="0" smtClean="0"/>
              <a:t>Feeding</a:t>
            </a:r>
            <a:r>
              <a:rPr lang="en-GB" dirty="0" smtClean="0"/>
              <a:t>- Consumers obtain nitrates from digestion.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73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u="sng" dirty="0" smtClean="0"/>
              <a:t>Put it all together</a:t>
            </a:r>
            <a:endParaRPr lang="en-GB" sz="4000" u="sng" dirty="0"/>
          </a:p>
        </p:txBody>
      </p:sp>
      <p:sp>
        <p:nvSpPr>
          <p:cNvPr id="4" name="Oval 3"/>
          <p:cNvSpPr/>
          <p:nvPr/>
        </p:nvSpPr>
        <p:spPr>
          <a:xfrm>
            <a:off x="786061" y="2047236"/>
            <a:ext cx="141559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27584" y="220573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Ammonium ions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2987824" y="2132856"/>
            <a:ext cx="1296144" cy="7903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769" y="2047236"/>
            <a:ext cx="1682750" cy="875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231" y="2132857"/>
            <a:ext cx="1321953" cy="790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87824" y="233062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Nitrite ions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234423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Nitrate ions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14769" y="220573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Nitrogen in the atmosphere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656144" y="1628800"/>
            <a:ext cx="0" cy="4184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493860" y="1628800"/>
            <a:ext cx="614900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493860" y="1628800"/>
            <a:ext cx="0" cy="4184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21328" y="1321023"/>
            <a:ext cx="2766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Nitrogen fixing (free living bacteria)</a:t>
            </a:r>
            <a:endParaRPr lang="en-GB" sz="1400" dirty="0"/>
          </a:p>
        </p:txBody>
      </p:sp>
      <p:cxnSp>
        <p:nvCxnSpPr>
          <p:cNvPr id="18" name="Straight Arrow Connector 17"/>
          <p:cNvCxnSpPr>
            <a:stCxn id="4" idx="6"/>
            <a:endCxn id="6" idx="2"/>
          </p:cNvCxnSpPr>
          <p:nvPr/>
        </p:nvCxnSpPr>
        <p:spPr>
          <a:xfrm>
            <a:off x="2201659" y="2515288"/>
            <a:ext cx="786165" cy="12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027" idx="1"/>
          </p:cNvCxnSpPr>
          <p:nvPr/>
        </p:nvCxnSpPr>
        <p:spPr>
          <a:xfrm>
            <a:off x="4283968" y="2521659"/>
            <a:ext cx="622263" cy="63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228184" y="2564903"/>
            <a:ext cx="586585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51720" y="2699954"/>
            <a:ext cx="1074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Nitrification</a:t>
            </a:r>
            <a:endParaRPr lang="en-GB" sz="1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451" y="2708920"/>
            <a:ext cx="10906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940152" y="2780928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De-nitrification</a:t>
            </a:r>
            <a:endParaRPr lang="en-GB" sz="1400" dirty="0"/>
          </a:p>
        </p:txBody>
      </p:sp>
      <p:sp>
        <p:nvSpPr>
          <p:cNvPr id="25" name="Rectangle 24"/>
          <p:cNvSpPr/>
          <p:nvPr/>
        </p:nvSpPr>
        <p:spPr>
          <a:xfrm>
            <a:off x="3635896" y="4110171"/>
            <a:ext cx="2042033" cy="9030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367" y="4061790"/>
            <a:ext cx="20431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661248"/>
            <a:ext cx="20431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419872" y="4110171"/>
            <a:ext cx="24289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Ammonium containing molecules (protein) </a:t>
            </a:r>
          </a:p>
          <a:p>
            <a:pPr algn="ctr"/>
            <a:r>
              <a:rPr lang="en-GB" sz="1600" dirty="0" smtClean="0"/>
              <a:t>Producers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300192" y="4110171"/>
            <a:ext cx="2398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Ammonium containing molecules (protein)</a:t>
            </a:r>
          </a:p>
          <a:p>
            <a:pPr algn="ctr"/>
            <a:r>
              <a:rPr lang="en-GB" sz="1600" dirty="0" smtClean="0"/>
              <a:t>Consumers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4839270" y="5724380"/>
            <a:ext cx="2201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Ammonium containing molecules (protein)</a:t>
            </a:r>
          </a:p>
          <a:p>
            <a:pPr algn="ctr"/>
            <a:r>
              <a:rPr lang="en-GB" sz="1600" dirty="0" smtClean="0"/>
              <a:t>Decomposers</a:t>
            </a:r>
            <a:endParaRPr lang="en-GB" sz="1600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4568360" y="2894657"/>
            <a:ext cx="795728" cy="1167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Arrow Connector 1023"/>
          <p:cNvCxnSpPr/>
          <p:nvPr/>
        </p:nvCxnSpPr>
        <p:spPr>
          <a:xfrm flipH="1">
            <a:off x="5677929" y="2894657"/>
            <a:ext cx="1809994" cy="1167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Straight Arrow Connector 1031"/>
          <p:cNvCxnSpPr/>
          <p:nvPr/>
        </p:nvCxnSpPr>
        <p:spPr>
          <a:xfrm>
            <a:off x="5220072" y="5019053"/>
            <a:ext cx="0" cy="6421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Straight Arrow Connector 1033"/>
          <p:cNvCxnSpPr/>
          <p:nvPr/>
        </p:nvCxnSpPr>
        <p:spPr>
          <a:xfrm>
            <a:off x="5677929" y="4725144"/>
            <a:ext cx="78843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Straight Arrow Connector 1035"/>
          <p:cNvCxnSpPr/>
          <p:nvPr/>
        </p:nvCxnSpPr>
        <p:spPr>
          <a:xfrm flipH="1">
            <a:off x="6975153" y="5019053"/>
            <a:ext cx="261143" cy="6421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Straight Arrow Connector 1037"/>
          <p:cNvCxnSpPr/>
          <p:nvPr/>
        </p:nvCxnSpPr>
        <p:spPr>
          <a:xfrm flipH="1">
            <a:off x="1475656" y="6021288"/>
            <a:ext cx="341237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0" name="Straight Arrow Connector 1039"/>
          <p:cNvCxnSpPr/>
          <p:nvPr/>
        </p:nvCxnSpPr>
        <p:spPr>
          <a:xfrm flipV="1">
            <a:off x="1403648" y="3080395"/>
            <a:ext cx="53804" cy="29408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2" name="TextBox 1041"/>
          <p:cNvSpPr txBox="1"/>
          <p:nvPr/>
        </p:nvSpPr>
        <p:spPr>
          <a:xfrm>
            <a:off x="3745728" y="3573015"/>
            <a:ext cx="104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Absorption</a:t>
            </a:r>
            <a:endParaRPr lang="en-GB" sz="1400" dirty="0"/>
          </a:p>
        </p:txBody>
      </p:sp>
      <p:sp>
        <p:nvSpPr>
          <p:cNvPr id="1043" name="TextBox 1042"/>
          <p:cNvSpPr txBox="1"/>
          <p:nvPr/>
        </p:nvSpPr>
        <p:spPr>
          <a:xfrm>
            <a:off x="5652120" y="4417367"/>
            <a:ext cx="899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Digestion </a:t>
            </a:r>
            <a:endParaRPr lang="en-GB" sz="1400" dirty="0"/>
          </a:p>
        </p:txBody>
      </p:sp>
      <p:sp>
        <p:nvSpPr>
          <p:cNvPr id="1045" name="TextBox 1044"/>
          <p:cNvSpPr txBox="1"/>
          <p:nvPr/>
        </p:nvSpPr>
        <p:spPr>
          <a:xfrm>
            <a:off x="6660232" y="3204761"/>
            <a:ext cx="188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Nitrogen fixation (mutualistic bacteria)</a:t>
            </a:r>
            <a:endParaRPr lang="en-GB" sz="1400" dirty="0"/>
          </a:p>
        </p:txBody>
      </p:sp>
      <p:sp>
        <p:nvSpPr>
          <p:cNvPr id="1046" name="TextBox 1045"/>
          <p:cNvSpPr txBox="1"/>
          <p:nvPr/>
        </p:nvSpPr>
        <p:spPr>
          <a:xfrm>
            <a:off x="4580559" y="5155484"/>
            <a:ext cx="711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Death</a:t>
            </a:r>
            <a:endParaRPr lang="en-GB" sz="1400" dirty="0"/>
          </a:p>
        </p:txBody>
      </p:sp>
      <p:sp>
        <p:nvSpPr>
          <p:cNvPr id="1047" name="TextBox 1046"/>
          <p:cNvSpPr txBox="1"/>
          <p:nvPr/>
        </p:nvSpPr>
        <p:spPr>
          <a:xfrm>
            <a:off x="7164288" y="5157192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Death and excretion</a:t>
            </a:r>
            <a:endParaRPr lang="en-GB" sz="1400" dirty="0"/>
          </a:p>
        </p:txBody>
      </p:sp>
      <p:sp>
        <p:nvSpPr>
          <p:cNvPr id="1048" name="TextBox 1047"/>
          <p:cNvSpPr txBox="1"/>
          <p:nvPr/>
        </p:nvSpPr>
        <p:spPr>
          <a:xfrm>
            <a:off x="1403648" y="5569495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Ammonification</a:t>
            </a:r>
            <a:endParaRPr lang="en-GB" sz="1400" dirty="0"/>
          </a:p>
        </p:txBody>
      </p:sp>
      <p:sp>
        <p:nvSpPr>
          <p:cNvPr id="1049" name="Oval 1048"/>
          <p:cNvSpPr/>
          <p:nvPr/>
        </p:nvSpPr>
        <p:spPr>
          <a:xfrm>
            <a:off x="395536" y="692696"/>
            <a:ext cx="14401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0" name="TextBox 1049"/>
          <p:cNvSpPr txBox="1"/>
          <p:nvPr/>
        </p:nvSpPr>
        <p:spPr>
          <a:xfrm>
            <a:off x="539552" y="62068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Non-living</a:t>
            </a:r>
            <a:endParaRPr lang="en-GB" sz="1200" dirty="0"/>
          </a:p>
        </p:txBody>
      </p:sp>
      <p:sp>
        <p:nvSpPr>
          <p:cNvPr id="1051" name="Rectangle 1050"/>
          <p:cNvSpPr/>
          <p:nvPr/>
        </p:nvSpPr>
        <p:spPr>
          <a:xfrm>
            <a:off x="395536" y="897687"/>
            <a:ext cx="144016" cy="1550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2" name="TextBox 1051"/>
          <p:cNvSpPr txBox="1"/>
          <p:nvPr/>
        </p:nvSpPr>
        <p:spPr>
          <a:xfrm>
            <a:off x="539552" y="836712"/>
            <a:ext cx="890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living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228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questions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Where and how does nitrogen entre the living and non-living stages of the nitrogen cycle?</a:t>
            </a:r>
          </a:p>
          <a:p>
            <a:endParaRPr lang="en-GB" dirty="0"/>
          </a:p>
          <a:p>
            <a:r>
              <a:rPr lang="en-GB" dirty="0" smtClean="0"/>
              <a:t>How is nitrogen recycled in the nitrogen cycle?</a:t>
            </a:r>
          </a:p>
          <a:p>
            <a:endParaRPr lang="en-GB" dirty="0"/>
          </a:p>
          <a:p>
            <a:r>
              <a:rPr lang="en-GB" dirty="0" smtClean="0"/>
              <a:t>Why do farmers achieve a faster rate of crop growth when they plough? 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28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285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nitrogen cycle</vt:lpstr>
      <vt:lpstr>Why is the cycle important and what is nitrogen used for?</vt:lpstr>
      <vt:lpstr>4 Main stages</vt:lpstr>
      <vt:lpstr>Non-living/ living stages</vt:lpstr>
      <vt:lpstr>Final links/ processes  in the cycle</vt:lpstr>
      <vt:lpstr>Put it all together</vt:lpstr>
      <vt:lpstr>Typical questions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nitrogen cycle</dc:title>
  <dc:creator>05ChapmanA</dc:creator>
  <cp:lastModifiedBy>J Gale</cp:lastModifiedBy>
  <cp:revision>5</cp:revision>
  <dcterms:created xsi:type="dcterms:W3CDTF">2012-01-06T10:03:30Z</dcterms:created>
  <dcterms:modified xsi:type="dcterms:W3CDTF">2012-01-11T11:14:34Z</dcterms:modified>
</cp:coreProperties>
</file>