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FF"/>
    <a:srgbClr val="000099"/>
    <a:srgbClr val="FFFF99"/>
    <a:srgbClr val="FFFF00"/>
    <a:srgbClr val="CC00CC"/>
    <a:srgbClr val="FF9191"/>
    <a:srgbClr val="FF505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81" d="100"/>
          <a:sy n="81" d="100"/>
        </p:scale>
        <p:origin x="-180" y="-36"/>
      </p:cViewPr>
      <p:guideLst>
        <p:guide orient="horz" pos="2352"/>
        <p:guide pos="31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AEA492-6FF1-472D-8EE0-54EC87E2216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54219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854955-AD16-4D03-BB32-626CDDF4E0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23793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0B3C83-4E15-44DB-927E-3273C933C27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0825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D7FB2A-0BF7-4F6A-9998-100D00753AC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6961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456AC0-E459-45C8-A8B0-E637762D7A6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4514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C73C58-7A0F-40CA-9D7E-10849673F4F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4406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B9788F-F5A5-4BBC-87B5-B7DA3DA5BF9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0845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371F9D-E701-47F0-9A2A-C3CD938F265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17603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241700-63C2-4419-9B0B-AD9FAD18752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5913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C7611F-1CA0-41EE-BFAB-863C42DF080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14302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4251AA-4E8C-4117-8DB4-176533FEA9C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31023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B98C6A7D-9691-45F0-BB9D-7C599F15902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image" Target="../media/image3.jpeg"/><Relationship Id="rId7" Type="http://schemas.openxmlformats.org/officeDocument/2006/relationships/image" Target="../media/image7.wmf"/><Relationship Id="rId12" Type="http://schemas.openxmlformats.org/officeDocument/2006/relationships/image" Target="../media/image12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gif"/><Relationship Id="rId11" Type="http://schemas.openxmlformats.org/officeDocument/2006/relationships/image" Target="../media/image11.wmf"/><Relationship Id="rId5" Type="http://schemas.openxmlformats.org/officeDocument/2006/relationships/image" Target="../media/image5.wmf"/><Relationship Id="rId10" Type="http://schemas.openxmlformats.org/officeDocument/2006/relationships/image" Target="../media/image10.wmf"/><Relationship Id="rId4" Type="http://schemas.openxmlformats.org/officeDocument/2006/relationships/image" Target="../media/image4.gif"/><Relationship Id="rId9" Type="http://schemas.openxmlformats.org/officeDocument/2006/relationships/image" Target="../media/image9.gi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wmf"/><Relationship Id="rId7" Type="http://schemas.openxmlformats.org/officeDocument/2006/relationships/image" Target="../media/image17.wmf"/><Relationship Id="rId12" Type="http://schemas.openxmlformats.org/officeDocument/2006/relationships/image" Target="../media/image22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wmf"/><Relationship Id="rId11" Type="http://schemas.openxmlformats.org/officeDocument/2006/relationships/image" Target="../media/image21.jpeg"/><Relationship Id="rId5" Type="http://schemas.openxmlformats.org/officeDocument/2006/relationships/image" Target="../media/image15.wmf"/><Relationship Id="rId10" Type="http://schemas.openxmlformats.org/officeDocument/2006/relationships/image" Target="../media/image20.wmf"/><Relationship Id="rId4" Type="http://schemas.openxmlformats.org/officeDocument/2006/relationships/image" Target="../media/image14.gif"/><Relationship Id="rId9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152400" y="76200"/>
            <a:ext cx="4267200" cy="685800"/>
          </a:xfrm>
          <a:prstGeom prst="ribbon">
            <a:avLst>
              <a:gd name="adj1" fmla="val 12500"/>
              <a:gd name="adj2" fmla="val 58037"/>
            </a:avLst>
          </a:prstGeom>
          <a:gradFill rotWithShape="0">
            <a:gsLst>
              <a:gs pos="0">
                <a:srgbClr val="8C3D91"/>
              </a:gs>
              <a:gs pos="12000">
                <a:srgbClr val="7005D4"/>
              </a:gs>
              <a:gs pos="30000">
                <a:srgbClr val="181CC7"/>
              </a:gs>
              <a:gs pos="60001">
                <a:srgbClr val="0A128C"/>
              </a:gs>
              <a:gs pos="100000">
                <a:srgbClr val="000000"/>
              </a:gs>
            </a:gsLst>
            <a:path path="rect">
              <a:fillToRect l="50000" t="50000" r="50000" b="50000"/>
            </a:path>
          </a:gradFill>
          <a:ln w="25400">
            <a:solidFill>
              <a:srgbClr val="99CC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 sz="2000" b="1">
                <a:solidFill>
                  <a:schemeClr val="hlink"/>
                </a:solidFill>
                <a:latin typeface="Calibri" pitchFamily="34" charset="0"/>
                <a:cs typeface="Calibri" pitchFamily="34" charset="0"/>
              </a:rPr>
              <a:t>Plan for questions</a:t>
            </a:r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228600" y="5683250"/>
            <a:ext cx="4191000" cy="1098550"/>
          </a:xfrm>
          <a:prstGeom prst="upArrowCallout">
            <a:avLst>
              <a:gd name="adj1" fmla="val 95376"/>
              <a:gd name="adj2" fmla="val 95376"/>
              <a:gd name="adj3" fmla="val 16667"/>
              <a:gd name="adj4" fmla="val 66667"/>
            </a:avLst>
          </a:prstGeom>
          <a:gradFill rotWithShape="0"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rect">
              <a:fillToRect r="100000" b="10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228600" y="2057400"/>
            <a:ext cx="4191000" cy="1143000"/>
          </a:xfrm>
          <a:prstGeom prst="upArrowCallout">
            <a:avLst>
              <a:gd name="adj1" fmla="val 91667"/>
              <a:gd name="adj2" fmla="val 91667"/>
              <a:gd name="adj3" fmla="val 16667"/>
              <a:gd name="adj4" fmla="val 66667"/>
            </a:avLst>
          </a:prstGeom>
          <a:gradFill rotWithShape="0"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rect">
              <a:fillToRect r="100000" b="10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228600" y="3276600"/>
            <a:ext cx="4191000" cy="1143000"/>
          </a:xfrm>
          <a:prstGeom prst="upArrowCallout">
            <a:avLst>
              <a:gd name="adj1" fmla="val 91667"/>
              <a:gd name="adj2" fmla="val 91667"/>
              <a:gd name="adj3" fmla="val 16667"/>
              <a:gd name="adj4" fmla="val 66667"/>
            </a:avLst>
          </a:prstGeom>
          <a:gradFill rotWithShape="0"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rect">
              <a:fillToRect r="100000" b="10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228600" y="838200"/>
            <a:ext cx="4191000" cy="1143000"/>
          </a:xfrm>
          <a:prstGeom prst="upArrowCallout">
            <a:avLst>
              <a:gd name="adj1" fmla="val 91667"/>
              <a:gd name="adj2" fmla="val 91667"/>
              <a:gd name="adj3" fmla="val 16667"/>
              <a:gd name="adj4" fmla="val 66667"/>
            </a:avLst>
          </a:prstGeom>
          <a:gradFill rotWithShape="0"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rect">
              <a:fillToRect r="100000" b="10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228600" y="4495800"/>
            <a:ext cx="4191000" cy="1143000"/>
          </a:xfrm>
          <a:prstGeom prst="upArrowCallout">
            <a:avLst>
              <a:gd name="adj1" fmla="val 91667"/>
              <a:gd name="adj2" fmla="val 91667"/>
              <a:gd name="adj3" fmla="val 16667"/>
              <a:gd name="adj4" fmla="val 66667"/>
            </a:avLst>
          </a:prstGeom>
          <a:gradFill rotWithShape="0"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rect">
              <a:fillToRect r="100000" b="10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3087" name="Picture 15" descr="q 9"/>
          <p:cNvPicPr preferRelativeResize="0"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953000"/>
            <a:ext cx="1485900" cy="609600"/>
          </a:xfrm>
          <a:prstGeom prst="rect">
            <a:avLst/>
          </a:prstGeom>
          <a:gradFill rotWithShape="0"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rect">
              <a:fillToRect r="100000" b="10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Picture 16" descr="AG00533_"/>
          <p:cNvPicPr preferRelativeResize="0"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219200"/>
            <a:ext cx="1577975" cy="685800"/>
          </a:xfrm>
          <a:prstGeom prst="rect">
            <a:avLst/>
          </a:prstGeom>
          <a:gradFill rotWithShape="0"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rect">
              <a:fillToRect r="100000" b="10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9" name="Picture 17" descr="j0254404"/>
          <p:cNvPicPr preferRelativeResize="0"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733800"/>
            <a:ext cx="1524000" cy="609600"/>
          </a:xfrm>
          <a:prstGeom prst="rect">
            <a:avLst/>
          </a:prstGeom>
          <a:gradFill rotWithShape="0"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rect">
              <a:fillToRect r="100000" b="10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Picture 18" descr="j0283453"/>
          <p:cNvPicPr preferRelativeResize="0"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6096000"/>
            <a:ext cx="1447800" cy="609600"/>
          </a:xfrm>
          <a:prstGeom prst="rect">
            <a:avLst/>
          </a:prstGeom>
          <a:gradFill rotWithShape="0"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rect">
              <a:fillToRect r="100000" b="10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1" name="Picture 19" descr="BD04972_"/>
          <p:cNvPicPr preferRelativeResize="0"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514600"/>
            <a:ext cx="1447800" cy="609600"/>
          </a:xfrm>
          <a:prstGeom prst="rect">
            <a:avLst/>
          </a:prstGeom>
          <a:gradFill rotWithShape="0"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rect">
              <a:fillToRect r="100000" b="10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92" name="Text Box 20"/>
          <p:cNvSpPr txBox="1">
            <a:spLocks noChangeArrowheads="1"/>
          </p:cNvSpPr>
          <p:nvPr/>
        </p:nvSpPr>
        <p:spPr bwMode="auto">
          <a:xfrm>
            <a:off x="1828800" y="6064250"/>
            <a:ext cx="2514600" cy="523875"/>
          </a:xfrm>
          <a:prstGeom prst="rect">
            <a:avLst/>
          </a:prstGeom>
          <a:gradFill rotWithShape="0"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rect">
              <a:fillToRect r="100000" b="10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1400" b="1">
                <a:solidFill>
                  <a:schemeClr val="hlink"/>
                </a:solidFill>
                <a:latin typeface="Calibri" pitchFamily="34" charset="0"/>
                <a:cs typeface="Calibri" pitchFamily="34" charset="0"/>
              </a:rPr>
              <a:t>Link to learning objectives</a:t>
            </a:r>
            <a:r>
              <a:rPr lang="en-GB" sz="1400">
                <a:solidFill>
                  <a:schemeClr val="hlink"/>
                </a:solidFill>
                <a:latin typeface="Calibri" pitchFamily="34" charset="0"/>
                <a:cs typeface="Calibri" pitchFamily="34" charset="0"/>
              </a:rPr>
              <a:t> Include examples in SOW</a:t>
            </a:r>
          </a:p>
        </p:txBody>
      </p:sp>
      <p:sp>
        <p:nvSpPr>
          <p:cNvPr id="3093" name="Text Box 21"/>
          <p:cNvSpPr txBox="1">
            <a:spLocks noChangeArrowheads="1"/>
          </p:cNvSpPr>
          <p:nvPr/>
        </p:nvSpPr>
        <p:spPr bwMode="auto">
          <a:xfrm>
            <a:off x="1828800" y="2530475"/>
            <a:ext cx="2514600" cy="523875"/>
          </a:xfrm>
          <a:prstGeom prst="rect">
            <a:avLst/>
          </a:prstGeom>
          <a:gradFill rotWithShape="0"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rect">
              <a:fillToRect r="100000" b="10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1400" b="1">
                <a:solidFill>
                  <a:schemeClr val="hlink"/>
                </a:solidFill>
                <a:latin typeface="Calibri" pitchFamily="34" charset="0"/>
                <a:cs typeface="Calibri" pitchFamily="34" charset="0"/>
              </a:rPr>
              <a:t>Stage questions</a:t>
            </a:r>
            <a:r>
              <a:rPr lang="en-GB" sz="1400">
                <a:solidFill>
                  <a:schemeClr val="hlink"/>
                </a:solidFill>
                <a:latin typeface="Calibri" pitchFamily="34" charset="0"/>
                <a:cs typeface="Calibri" pitchFamily="34" charset="0"/>
              </a:rPr>
              <a:t> - challenge </a:t>
            </a:r>
            <a:r>
              <a:rPr lang="en-GB" sz="1400">
                <a:solidFill>
                  <a:schemeClr val="hlink"/>
                </a:solidFill>
                <a:latin typeface="Calibri" pitchFamily="34" charset="0"/>
                <a:cs typeface="Calibri" pitchFamily="34" charset="0"/>
                <a:sym typeface="Wingdings" pitchFamily="2" charset="2"/>
              </a:rPr>
              <a:t></a:t>
            </a:r>
            <a:r>
              <a:rPr lang="en-GB" sz="1400">
                <a:solidFill>
                  <a:schemeClr val="hlink"/>
                </a:solidFill>
                <a:latin typeface="Calibri" pitchFamily="34" charset="0"/>
                <a:cs typeface="Calibri" pitchFamily="34" charset="0"/>
              </a:rPr>
              <a:t> (see Bloom) as lesson </a:t>
            </a:r>
            <a:r>
              <a:rPr lang="en-GB" sz="1400">
                <a:solidFill>
                  <a:schemeClr val="hlink"/>
                </a:solidFill>
                <a:latin typeface="Calibri" pitchFamily="34" charset="0"/>
                <a:cs typeface="Calibri" pitchFamily="34" charset="0"/>
                <a:sym typeface="Wingdings" pitchFamily="2" charset="2"/>
              </a:rPr>
              <a:t></a:t>
            </a:r>
            <a:endParaRPr lang="en-GB" sz="1400">
              <a:solidFill>
                <a:schemeClr val="hlink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094" name="Text Box 22"/>
          <p:cNvSpPr txBox="1">
            <a:spLocks noChangeArrowheads="1"/>
          </p:cNvSpPr>
          <p:nvPr/>
        </p:nvSpPr>
        <p:spPr bwMode="auto">
          <a:xfrm>
            <a:off x="1828800" y="3749675"/>
            <a:ext cx="2590800" cy="523875"/>
          </a:xfrm>
          <a:prstGeom prst="rect">
            <a:avLst/>
          </a:prstGeom>
          <a:gradFill rotWithShape="0"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rect">
              <a:fillToRect r="100000" b="10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1400" b="1">
                <a:solidFill>
                  <a:schemeClr val="hlink"/>
                </a:solidFill>
                <a:latin typeface="Calibri" pitchFamily="34" charset="0"/>
                <a:cs typeface="Calibri" pitchFamily="34" charset="0"/>
              </a:rPr>
              <a:t>Share key questions</a:t>
            </a:r>
            <a:r>
              <a:rPr lang="en-GB" sz="1400">
                <a:solidFill>
                  <a:schemeClr val="hlink"/>
                </a:solidFill>
                <a:latin typeface="Calibri" pitchFamily="34" charset="0"/>
                <a:cs typeface="Calibri" pitchFamily="34" charset="0"/>
              </a:rPr>
              <a:t> at outset, check throughout</a:t>
            </a:r>
          </a:p>
        </p:txBody>
      </p:sp>
      <p:sp>
        <p:nvSpPr>
          <p:cNvPr id="3095" name="Text Box 23"/>
          <p:cNvSpPr txBox="1">
            <a:spLocks noChangeArrowheads="1"/>
          </p:cNvSpPr>
          <p:nvPr/>
        </p:nvSpPr>
        <p:spPr bwMode="auto">
          <a:xfrm>
            <a:off x="1828800" y="1295400"/>
            <a:ext cx="2514600" cy="523875"/>
          </a:xfrm>
          <a:prstGeom prst="rect">
            <a:avLst/>
          </a:prstGeom>
          <a:gradFill rotWithShape="0"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rect">
              <a:fillToRect r="100000" b="10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1400" b="1">
                <a:solidFill>
                  <a:schemeClr val="hlink"/>
                </a:solidFill>
                <a:latin typeface="Calibri" pitchFamily="34" charset="0"/>
                <a:cs typeface="Calibri" pitchFamily="34" charset="0"/>
              </a:rPr>
              <a:t>Forewarn about questions</a:t>
            </a:r>
            <a:r>
              <a:rPr lang="en-GB" sz="1400">
                <a:solidFill>
                  <a:schemeClr val="hlink"/>
                </a:solidFill>
                <a:latin typeface="Calibri" pitchFamily="34" charset="0"/>
                <a:cs typeface="Calibri" pitchFamily="34" charset="0"/>
              </a:rPr>
              <a:t> -  </a:t>
            </a:r>
            <a:r>
              <a:rPr lang="en-GB" sz="1400" i="1">
                <a:solidFill>
                  <a:schemeClr val="hlink"/>
                </a:solidFill>
                <a:latin typeface="Calibri" pitchFamily="34" charset="0"/>
                <a:cs typeface="Calibri" pitchFamily="34" charset="0"/>
              </a:rPr>
              <a:t>‘Later I’ll ask you…’</a:t>
            </a:r>
          </a:p>
        </p:txBody>
      </p:sp>
      <p:sp>
        <p:nvSpPr>
          <p:cNvPr id="3096" name="Text Box 24"/>
          <p:cNvSpPr txBox="1">
            <a:spLocks noChangeArrowheads="1"/>
          </p:cNvSpPr>
          <p:nvPr/>
        </p:nvSpPr>
        <p:spPr bwMode="auto">
          <a:xfrm>
            <a:off x="1828800" y="4908550"/>
            <a:ext cx="2590800" cy="738188"/>
          </a:xfrm>
          <a:prstGeom prst="rect">
            <a:avLst/>
          </a:prstGeom>
          <a:gradFill rotWithShape="0"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rect">
              <a:fillToRect r="100000" b="10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1400" b="1">
                <a:solidFill>
                  <a:schemeClr val="hlink"/>
                </a:solidFill>
                <a:latin typeface="Calibri" pitchFamily="34" charset="0"/>
                <a:cs typeface="Calibri" pitchFamily="34" charset="0"/>
              </a:rPr>
              <a:t>Scaffold thinking</a:t>
            </a:r>
            <a:r>
              <a:rPr lang="en-GB" sz="1400">
                <a:solidFill>
                  <a:schemeClr val="hlink"/>
                </a:solidFill>
                <a:latin typeface="Calibri" pitchFamily="34" charset="0"/>
                <a:cs typeface="Calibri" pitchFamily="34" charset="0"/>
              </a:rPr>
              <a:t> – </a:t>
            </a:r>
            <a:r>
              <a:rPr lang="en-GB" sz="1400" i="1">
                <a:solidFill>
                  <a:schemeClr val="hlink"/>
                </a:solidFill>
                <a:latin typeface="Calibri" pitchFamily="34" charset="0"/>
                <a:cs typeface="Calibri" pitchFamily="34" charset="0"/>
              </a:rPr>
              <a:t>‘I will ask you X, but first think about A &amp; B, now answer X?’</a:t>
            </a:r>
          </a:p>
        </p:txBody>
      </p:sp>
      <p:sp>
        <p:nvSpPr>
          <p:cNvPr id="2066" name="Text Box 36"/>
          <p:cNvSpPr txBox="1">
            <a:spLocks noChangeArrowheads="1"/>
          </p:cNvSpPr>
          <p:nvPr/>
        </p:nvSpPr>
        <p:spPr bwMode="auto">
          <a:xfrm>
            <a:off x="3429000" y="609600"/>
            <a:ext cx="2286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sz="3600">
                <a:solidFill>
                  <a:srgbClr val="000099"/>
                </a:solidFill>
                <a:latin typeface="Calibri" pitchFamily="34" charset="0"/>
                <a:cs typeface="Calibri" pitchFamily="34" charset="0"/>
              </a:rPr>
              <a:t>Making</a:t>
            </a:r>
          </a:p>
        </p:txBody>
      </p:sp>
      <p:sp>
        <p:nvSpPr>
          <p:cNvPr id="2067" name="Text Box 38"/>
          <p:cNvSpPr txBox="1">
            <a:spLocks noChangeArrowheads="1"/>
          </p:cNvSpPr>
          <p:nvPr/>
        </p:nvSpPr>
        <p:spPr bwMode="auto">
          <a:xfrm>
            <a:off x="3429000" y="1905000"/>
            <a:ext cx="2286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sz="360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our</a:t>
            </a:r>
          </a:p>
        </p:txBody>
      </p:sp>
      <p:sp>
        <p:nvSpPr>
          <p:cNvPr id="2068" name="Text Box 39"/>
          <p:cNvSpPr txBox="1">
            <a:spLocks noChangeArrowheads="1"/>
          </p:cNvSpPr>
          <p:nvPr/>
        </p:nvSpPr>
        <p:spPr bwMode="auto">
          <a:xfrm>
            <a:off x="3429000" y="3092450"/>
            <a:ext cx="2286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sz="3600">
                <a:solidFill>
                  <a:srgbClr val="99CCFF"/>
                </a:solidFill>
                <a:latin typeface="Calibri" pitchFamily="34" charset="0"/>
                <a:cs typeface="Calibri" pitchFamily="34" charset="0"/>
              </a:rPr>
              <a:t>questions</a:t>
            </a:r>
          </a:p>
        </p:txBody>
      </p:sp>
      <p:sp>
        <p:nvSpPr>
          <p:cNvPr id="2069" name="Text Box 40"/>
          <p:cNvSpPr txBox="1">
            <a:spLocks noChangeArrowheads="1"/>
          </p:cNvSpPr>
          <p:nvPr/>
        </p:nvSpPr>
        <p:spPr bwMode="auto">
          <a:xfrm>
            <a:off x="3429000" y="4343400"/>
            <a:ext cx="2286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sz="360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better</a:t>
            </a:r>
          </a:p>
        </p:txBody>
      </p:sp>
      <p:sp>
        <p:nvSpPr>
          <p:cNvPr id="3114" name="AutoShape 42"/>
          <p:cNvSpPr>
            <a:spLocks noChangeArrowheads="1"/>
          </p:cNvSpPr>
          <p:nvPr/>
        </p:nvSpPr>
        <p:spPr bwMode="auto">
          <a:xfrm>
            <a:off x="4724400" y="76200"/>
            <a:ext cx="4267200" cy="685800"/>
          </a:xfrm>
          <a:prstGeom prst="ribbon">
            <a:avLst>
              <a:gd name="adj1" fmla="val 12500"/>
              <a:gd name="adj2" fmla="val 73213"/>
            </a:avLst>
          </a:prstGeom>
          <a:gradFill rotWithShape="0">
            <a:gsLst>
              <a:gs pos="0">
                <a:srgbClr val="FFEBFA"/>
              </a:gs>
              <a:gs pos="30000">
                <a:srgbClr val="C4D6EB"/>
              </a:gs>
              <a:gs pos="60001">
                <a:srgbClr val="85C2FF"/>
              </a:gs>
              <a:gs pos="100000">
                <a:srgbClr val="5E9EFF"/>
              </a:gs>
            </a:gsLst>
            <a:path path="rect">
              <a:fillToRect l="50000" t="50000" r="50000" b="50000"/>
            </a:path>
          </a:gradFill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 sz="2000" b="1">
                <a:solidFill>
                  <a:srgbClr val="000099"/>
                </a:solidFill>
                <a:latin typeface="Calibri" pitchFamily="34" charset="0"/>
                <a:cs typeface="Calibri" pitchFamily="34" charset="0"/>
              </a:rPr>
              <a:t>Encourage student-talk</a:t>
            </a:r>
          </a:p>
        </p:txBody>
      </p:sp>
      <p:sp>
        <p:nvSpPr>
          <p:cNvPr id="3115" name="AutoShape 43"/>
          <p:cNvSpPr>
            <a:spLocks noChangeArrowheads="1"/>
          </p:cNvSpPr>
          <p:nvPr/>
        </p:nvSpPr>
        <p:spPr bwMode="auto">
          <a:xfrm>
            <a:off x="4800600" y="838200"/>
            <a:ext cx="4191000" cy="1143000"/>
          </a:xfrm>
          <a:prstGeom prst="upArrowCallout">
            <a:avLst>
              <a:gd name="adj1" fmla="val 91667"/>
              <a:gd name="adj2" fmla="val 91667"/>
              <a:gd name="adj3" fmla="val 16667"/>
              <a:gd name="adj4" fmla="val 66667"/>
            </a:avLst>
          </a:prstGeom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path path="rect">
              <a:fillToRect r="100000" b="10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116" name="AutoShape 44"/>
          <p:cNvSpPr>
            <a:spLocks noChangeArrowheads="1"/>
          </p:cNvSpPr>
          <p:nvPr/>
        </p:nvSpPr>
        <p:spPr bwMode="auto">
          <a:xfrm>
            <a:off x="4800600" y="2057400"/>
            <a:ext cx="4191000" cy="1143000"/>
          </a:xfrm>
          <a:prstGeom prst="upArrowCallout">
            <a:avLst>
              <a:gd name="adj1" fmla="val 91667"/>
              <a:gd name="adj2" fmla="val 91667"/>
              <a:gd name="adj3" fmla="val 16667"/>
              <a:gd name="adj4" fmla="val 66667"/>
            </a:avLst>
          </a:prstGeom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path path="rect">
              <a:fillToRect r="100000" b="10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117" name="AutoShape 45"/>
          <p:cNvSpPr>
            <a:spLocks noChangeArrowheads="1"/>
          </p:cNvSpPr>
          <p:nvPr/>
        </p:nvSpPr>
        <p:spPr bwMode="auto">
          <a:xfrm>
            <a:off x="4800600" y="3276600"/>
            <a:ext cx="4191000" cy="1143000"/>
          </a:xfrm>
          <a:prstGeom prst="upArrowCallout">
            <a:avLst>
              <a:gd name="adj1" fmla="val 91667"/>
              <a:gd name="adj2" fmla="val 91667"/>
              <a:gd name="adj3" fmla="val 16667"/>
              <a:gd name="adj4" fmla="val 66667"/>
            </a:avLst>
          </a:prstGeom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path path="rect">
              <a:fillToRect r="100000" b="10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118" name="AutoShape 46"/>
          <p:cNvSpPr>
            <a:spLocks noChangeArrowheads="1"/>
          </p:cNvSpPr>
          <p:nvPr/>
        </p:nvSpPr>
        <p:spPr bwMode="auto">
          <a:xfrm>
            <a:off x="4800600" y="4495800"/>
            <a:ext cx="4191000" cy="1066800"/>
          </a:xfrm>
          <a:prstGeom prst="upArrowCallout">
            <a:avLst>
              <a:gd name="adj1" fmla="val 98214"/>
              <a:gd name="adj2" fmla="val 98214"/>
              <a:gd name="adj3" fmla="val 16667"/>
              <a:gd name="adj4" fmla="val 66667"/>
            </a:avLst>
          </a:prstGeom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path path="rect">
              <a:fillToRect r="100000" b="10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119" name="AutoShape 47"/>
          <p:cNvSpPr>
            <a:spLocks noChangeArrowheads="1"/>
          </p:cNvSpPr>
          <p:nvPr/>
        </p:nvSpPr>
        <p:spPr bwMode="auto">
          <a:xfrm>
            <a:off x="4800600" y="5670550"/>
            <a:ext cx="4191000" cy="1111250"/>
          </a:xfrm>
          <a:prstGeom prst="upArrowCallout">
            <a:avLst>
              <a:gd name="adj1" fmla="val 94286"/>
              <a:gd name="adj2" fmla="val 94286"/>
              <a:gd name="adj3" fmla="val 16667"/>
              <a:gd name="adj4" fmla="val 66667"/>
            </a:avLst>
          </a:prstGeom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path path="rect">
              <a:fillToRect r="100000" b="10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120" name="Text Box 48"/>
          <p:cNvSpPr txBox="1">
            <a:spLocks noChangeArrowheads="1"/>
          </p:cNvSpPr>
          <p:nvPr/>
        </p:nvSpPr>
        <p:spPr bwMode="auto">
          <a:xfrm>
            <a:off x="6400800" y="1250950"/>
            <a:ext cx="2590800" cy="523875"/>
          </a:xfrm>
          <a:prstGeom prst="rect">
            <a:avLst/>
          </a:prstGeom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path path="rect">
              <a:fillToRect r="100000" b="10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1400" b="1">
                <a:solidFill>
                  <a:srgbClr val="000099"/>
                </a:solidFill>
                <a:latin typeface="Calibri" pitchFamily="34" charset="0"/>
                <a:cs typeface="Calibri" pitchFamily="34" charset="0"/>
              </a:rPr>
              <a:t>Students ask peers</a:t>
            </a:r>
            <a:r>
              <a:rPr lang="en-GB" sz="1400">
                <a:solidFill>
                  <a:srgbClr val="000099"/>
                </a:solidFill>
                <a:latin typeface="Calibri" pitchFamily="34" charset="0"/>
                <a:cs typeface="Calibri" pitchFamily="34" charset="0"/>
              </a:rPr>
              <a:t> – ‘phone a friend’, pairs set ? for others</a:t>
            </a:r>
          </a:p>
        </p:txBody>
      </p:sp>
      <p:sp>
        <p:nvSpPr>
          <p:cNvPr id="3121" name="Text Box 49"/>
          <p:cNvSpPr txBox="1">
            <a:spLocks noChangeArrowheads="1"/>
          </p:cNvSpPr>
          <p:nvPr/>
        </p:nvSpPr>
        <p:spPr bwMode="auto">
          <a:xfrm>
            <a:off x="6400800" y="2530475"/>
            <a:ext cx="2286000" cy="523875"/>
          </a:xfrm>
          <a:prstGeom prst="rect">
            <a:avLst/>
          </a:prstGeom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path path="rect">
              <a:fillToRect r="100000" b="10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1400" b="1">
                <a:solidFill>
                  <a:srgbClr val="000099"/>
                </a:solidFill>
                <a:latin typeface="Calibri" pitchFamily="34" charset="0"/>
                <a:cs typeface="Calibri" pitchFamily="34" charset="0"/>
              </a:rPr>
              <a:t>Discuss question</a:t>
            </a:r>
            <a:r>
              <a:rPr lang="en-GB" sz="1400">
                <a:solidFill>
                  <a:srgbClr val="000099"/>
                </a:solidFill>
                <a:latin typeface="Calibri" pitchFamily="34" charset="0"/>
                <a:cs typeface="Calibri" pitchFamily="34" charset="0"/>
              </a:rPr>
              <a:t> in pairs for 2 mins. pre-response</a:t>
            </a:r>
          </a:p>
        </p:txBody>
      </p:sp>
      <p:sp>
        <p:nvSpPr>
          <p:cNvPr id="3122" name="Text Box 50"/>
          <p:cNvSpPr txBox="1">
            <a:spLocks noChangeArrowheads="1"/>
          </p:cNvSpPr>
          <p:nvPr/>
        </p:nvSpPr>
        <p:spPr bwMode="auto">
          <a:xfrm>
            <a:off x="6400800" y="3673475"/>
            <a:ext cx="2514600" cy="523875"/>
          </a:xfrm>
          <a:prstGeom prst="rect">
            <a:avLst/>
          </a:prstGeom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path path="rect">
              <a:fillToRect r="100000" b="10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1400" b="1">
                <a:solidFill>
                  <a:srgbClr val="000099"/>
                </a:solidFill>
                <a:latin typeface="Calibri" pitchFamily="34" charset="0"/>
                <a:cs typeface="Calibri" pitchFamily="34" charset="0"/>
              </a:rPr>
              <a:t>Recap ?s at start</a:t>
            </a:r>
            <a:r>
              <a:rPr lang="en-GB" sz="1400">
                <a:solidFill>
                  <a:srgbClr val="000099"/>
                </a:solidFill>
                <a:latin typeface="Calibri" pitchFamily="34" charset="0"/>
                <a:cs typeface="Calibri" pitchFamily="34" charset="0"/>
              </a:rPr>
              <a:t> – Q&amp;A based on last lesson</a:t>
            </a:r>
          </a:p>
        </p:txBody>
      </p:sp>
      <p:sp>
        <p:nvSpPr>
          <p:cNvPr id="3123" name="Text Box 51"/>
          <p:cNvSpPr txBox="1">
            <a:spLocks noChangeArrowheads="1"/>
          </p:cNvSpPr>
          <p:nvPr/>
        </p:nvSpPr>
        <p:spPr bwMode="auto">
          <a:xfrm>
            <a:off x="6400800" y="6051550"/>
            <a:ext cx="2590800" cy="738188"/>
          </a:xfrm>
          <a:prstGeom prst="rect">
            <a:avLst/>
          </a:prstGeom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path path="rect">
              <a:fillToRect r="100000" b="10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1400" b="1">
                <a:solidFill>
                  <a:srgbClr val="000099"/>
                </a:solidFill>
                <a:latin typeface="Calibri" pitchFamily="34" charset="0"/>
                <a:cs typeface="Calibri" pitchFamily="34" charset="0"/>
              </a:rPr>
              <a:t>Snowballing</a:t>
            </a:r>
            <a:r>
              <a:rPr lang="en-GB" sz="1400">
                <a:solidFill>
                  <a:srgbClr val="000099"/>
                </a:solidFill>
                <a:latin typeface="Calibri" pitchFamily="34" charset="0"/>
                <a:cs typeface="Calibri" pitchFamily="34" charset="0"/>
              </a:rPr>
              <a:t> – student thinks of 3 answers, twos - 5, fours - 8, group selects the best</a:t>
            </a:r>
          </a:p>
        </p:txBody>
      </p:sp>
      <p:sp>
        <p:nvSpPr>
          <p:cNvPr id="3124" name="Text Box 52"/>
          <p:cNvSpPr txBox="1">
            <a:spLocks noChangeArrowheads="1"/>
          </p:cNvSpPr>
          <p:nvPr/>
        </p:nvSpPr>
        <p:spPr bwMode="auto">
          <a:xfrm>
            <a:off x="6400800" y="4876800"/>
            <a:ext cx="2438400" cy="523875"/>
          </a:xfrm>
          <a:prstGeom prst="rect">
            <a:avLst/>
          </a:prstGeom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path path="rect">
              <a:fillToRect r="100000" b="10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1400" b="1">
                <a:solidFill>
                  <a:srgbClr val="000099"/>
                </a:solidFill>
                <a:latin typeface="Calibri" pitchFamily="34" charset="0"/>
                <a:cs typeface="Calibri" pitchFamily="34" charset="0"/>
              </a:rPr>
              <a:t>Ensure understand ?</a:t>
            </a:r>
            <a:r>
              <a:rPr lang="en-GB" sz="1400">
                <a:solidFill>
                  <a:srgbClr val="000099"/>
                </a:solidFill>
                <a:latin typeface="Calibri" pitchFamily="34" charset="0"/>
                <a:cs typeface="Calibri" pitchFamily="34" charset="0"/>
              </a:rPr>
              <a:t> – reword for younger child</a:t>
            </a:r>
          </a:p>
        </p:txBody>
      </p:sp>
      <p:pic>
        <p:nvPicPr>
          <p:cNvPr id="3125" name="Picture 53" descr="bd04918_"/>
          <p:cNvPicPr preferRelativeResize="0"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295400"/>
            <a:ext cx="1447800" cy="609600"/>
          </a:xfrm>
          <a:prstGeom prst="rect">
            <a:avLst/>
          </a:prstGeom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path path="rect">
              <a:fillToRect r="100000" b="10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26" name="Picture 54" descr="j0234764"/>
          <p:cNvPicPr preferRelativeResize="0">
            <a:picLocks noChangeAspect="1" noChangeArrowheads="1" noCrop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514600"/>
            <a:ext cx="1524000" cy="609600"/>
          </a:xfrm>
          <a:prstGeom prst="rect">
            <a:avLst/>
          </a:prstGeom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path path="rect">
              <a:fillToRect r="100000" b="10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27" name="Picture 55" descr="bd05545_"/>
          <p:cNvPicPr preferRelativeResize="0"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6096000"/>
            <a:ext cx="1600200" cy="609600"/>
          </a:xfrm>
          <a:prstGeom prst="rect">
            <a:avLst/>
          </a:prstGeom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path path="rect">
              <a:fillToRect r="100000" b="10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28" name="Picture 56" descr="j0167810"/>
          <p:cNvPicPr preferRelativeResize="0"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6000" y="4876800"/>
            <a:ext cx="1651000" cy="609600"/>
          </a:xfrm>
          <a:prstGeom prst="rect">
            <a:avLst/>
          </a:prstGeom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path path="rect">
              <a:fillToRect r="100000" b="10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29" name="Picture 57" descr="AN00400_"/>
          <p:cNvPicPr preferRelativeResize="0"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6163" y="3733800"/>
            <a:ext cx="1468437" cy="609600"/>
          </a:xfrm>
          <a:prstGeom prst="rect">
            <a:avLst/>
          </a:prstGeom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path path="rect">
              <a:fillToRect r="100000" b="10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86" name="Text Box 59"/>
          <p:cNvSpPr txBox="1">
            <a:spLocks noChangeArrowheads="1"/>
          </p:cNvSpPr>
          <p:nvPr/>
        </p:nvSpPr>
        <p:spPr bwMode="auto">
          <a:xfrm>
            <a:off x="3429000" y="5745163"/>
            <a:ext cx="228600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sz="80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ctc 241004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0" presetID="9" presetClass="entr" presetSubtype="0" fill="hold" grpId="0" nodeType="afterEffect">
                                  <p:stCondLst>
                                    <p:cond delay="3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300"/>
                                        <p:tgtEl>
                                          <p:spTgt spid="3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2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3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300"/>
                                        <p:tgtEl>
                                          <p:spTgt spid="3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7600"/>
                            </p:stCondLst>
                            <p:childTnLst>
                              <p:par>
                                <p:cTn id="37" presetID="2" presetClass="entr" presetSubtype="4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21100"/>
                            </p:stCondLst>
                            <p:childTnLst>
                              <p:par>
                                <p:cTn id="4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3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21600"/>
                            </p:stCondLst>
                            <p:childTnLst>
                              <p:par>
                                <p:cTn id="46" presetID="9" presetClass="entr" presetSubtype="0" fill="hold" grpId="0" nodeType="afterEffect">
                                  <p:stCondLst>
                                    <p:cond delay="3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300"/>
                                        <p:tgtEl>
                                          <p:spTgt spid="3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270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30500"/>
                            </p:stCondLst>
                            <p:childTnLst>
                              <p:par>
                                <p:cTn id="5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3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31000"/>
                            </p:stCondLst>
                            <p:childTnLst>
                              <p:par>
                                <p:cTn id="59" presetID="9" presetClass="entr" presetSubtype="0" fill="hold" grpId="0" nodeType="afterEffect">
                                  <p:stCondLst>
                                    <p:cond delay="3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300"/>
                                        <p:tgtEl>
                                          <p:spTgt spid="3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40600"/>
                            </p:stCondLst>
                            <p:childTnLst>
                              <p:par>
                                <p:cTn id="63" presetID="2" presetClass="entr" presetSubtype="4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44100"/>
                            </p:stCondLst>
                            <p:childTnLst>
                              <p:par>
                                <p:cTn id="6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3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44600"/>
                            </p:stCondLst>
                            <p:childTnLst>
                              <p:par>
                                <p:cTn id="72" presetID="9" presetClass="entr" presetSubtype="0" fill="hold" grpId="0" nodeType="afterEffect">
                                  <p:stCondLst>
                                    <p:cond delay="3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300"/>
                                        <p:tgtEl>
                                          <p:spTgt spid="3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300"/>
                                        <p:tgtEl>
                                          <p:spTgt spid="3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81" presetID="2" presetClass="entr" presetSubtype="4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4100"/>
                            </p:stCondLst>
                            <p:childTnLst>
                              <p:par>
                                <p:cTn id="86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8" dur="500"/>
                                        <p:tgtEl>
                                          <p:spTgt spid="3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4600"/>
                            </p:stCondLst>
                            <p:childTnLst>
                              <p:par>
                                <p:cTn id="90" presetID="9" presetClass="entr" presetSubtype="0" fill="hold" grpId="0" nodeType="afterEffect">
                                  <p:stCondLst>
                                    <p:cond delay="3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300"/>
                                        <p:tgtEl>
                                          <p:spTgt spid="3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11800"/>
                            </p:stCondLst>
                            <p:childTnLst>
                              <p:par>
                                <p:cTn id="94" presetID="2" presetClass="entr" presetSubtype="4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 nodeType="afterGroup">
                            <p:stCondLst>
                              <p:cond delay="15300"/>
                            </p:stCondLst>
                            <p:childTnLst>
                              <p:par>
                                <p:cTn id="9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1" dur="500"/>
                                        <p:tgtEl>
                                          <p:spTgt spid="3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 nodeType="afterGroup">
                            <p:stCondLst>
                              <p:cond delay="15800"/>
                            </p:stCondLst>
                            <p:childTnLst>
                              <p:par>
                                <p:cTn id="103" presetID="9" presetClass="entr" presetSubtype="0" fill="hold" grpId="0" nodeType="afterEffect">
                                  <p:stCondLst>
                                    <p:cond delay="3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5" dur="300"/>
                                        <p:tgtEl>
                                          <p:spTgt spid="3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 nodeType="afterGroup">
                            <p:stCondLst>
                              <p:cond delay="21500"/>
                            </p:stCondLst>
                            <p:childTnLst>
                              <p:par>
                                <p:cTn id="107" presetID="2" presetClass="entr" presetSubtype="4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3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 nodeType="afterGroup">
                            <p:stCondLst>
                              <p:cond delay="25000"/>
                            </p:stCondLst>
                            <p:childTnLst>
                              <p:par>
                                <p:cTn id="112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4" dur="500"/>
                                        <p:tgtEl>
                                          <p:spTgt spid="3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 nodeType="afterGroup">
                            <p:stCondLst>
                              <p:cond delay="25500"/>
                            </p:stCondLst>
                            <p:childTnLst>
                              <p:par>
                                <p:cTn id="116" presetID="9" presetClass="entr" presetSubtype="0" fill="hold" grpId="0" nodeType="afterEffect">
                                  <p:stCondLst>
                                    <p:cond delay="3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8" dur="300"/>
                                        <p:tgtEl>
                                          <p:spTgt spid="3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 nodeType="afterGroup">
                            <p:stCondLst>
                              <p:cond delay="31800"/>
                            </p:stCondLst>
                            <p:childTnLst>
                              <p:par>
                                <p:cTn id="120" presetID="2" presetClass="entr" presetSubtype="4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3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3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 nodeType="afterGroup">
                            <p:stCondLst>
                              <p:cond delay="35300"/>
                            </p:stCondLst>
                            <p:childTnLst>
                              <p:par>
                                <p:cTn id="12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7" dur="500"/>
                                        <p:tgtEl>
                                          <p:spTgt spid="3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 nodeType="afterGroup">
                            <p:stCondLst>
                              <p:cond delay="35800"/>
                            </p:stCondLst>
                            <p:childTnLst>
                              <p:par>
                                <p:cTn id="129" presetID="9" presetClass="entr" presetSubtype="0" fill="hold" grpId="0" nodeType="afterEffect">
                                  <p:stCondLst>
                                    <p:cond delay="3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1" dur="300"/>
                                        <p:tgtEl>
                                          <p:spTgt spid="3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 nodeType="afterGroup">
                            <p:stCondLst>
                              <p:cond delay="41200"/>
                            </p:stCondLst>
                            <p:childTnLst>
                              <p:par>
                                <p:cTn id="133" presetID="2" presetClass="entr" presetSubtype="4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3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3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 nodeType="afterGroup">
                            <p:stCondLst>
                              <p:cond delay="44700"/>
                            </p:stCondLst>
                            <p:childTnLst>
                              <p:par>
                                <p:cTn id="13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0" dur="500"/>
                                        <p:tgtEl>
                                          <p:spTgt spid="3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 nodeType="afterGroup">
                            <p:stCondLst>
                              <p:cond delay="45200"/>
                            </p:stCondLst>
                            <p:childTnLst>
                              <p:par>
                                <p:cTn id="142" presetID="9" presetClass="entr" presetSubtype="0" fill="hold" grpId="0" nodeType="afterEffect">
                                  <p:stCondLst>
                                    <p:cond delay="3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4" dur="300"/>
                                        <p:tgtEl>
                                          <p:spTgt spid="3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animBg="1" autoUpdateAnimBg="0"/>
      <p:bldP spid="3077" grpId="0" animBg="1"/>
      <p:bldP spid="3078" grpId="0" animBg="1"/>
      <p:bldP spid="3079" grpId="0" animBg="1"/>
      <p:bldP spid="3080" grpId="0" animBg="1"/>
      <p:bldP spid="3081" grpId="0" animBg="1"/>
      <p:bldP spid="3092" grpId="0" animBg="1" autoUpdateAnimBg="0"/>
      <p:bldP spid="3093" grpId="0" animBg="1" autoUpdateAnimBg="0"/>
      <p:bldP spid="3094" grpId="0" animBg="1" autoUpdateAnimBg="0"/>
      <p:bldP spid="3095" grpId="0" animBg="1" autoUpdateAnimBg="0"/>
      <p:bldP spid="3096" grpId="0" animBg="1" autoUpdateAnimBg="0"/>
      <p:bldP spid="3114" grpId="0" animBg="1" autoUpdateAnimBg="0"/>
      <p:bldP spid="3115" grpId="0" animBg="1"/>
      <p:bldP spid="3116" grpId="0" animBg="1"/>
      <p:bldP spid="3117" grpId="0" animBg="1"/>
      <p:bldP spid="3118" grpId="0" animBg="1"/>
      <p:bldP spid="3119" grpId="0" animBg="1"/>
      <p:bldP spid="3120" grpId="0" animBg="1" autoUpdateAnimBg="0"/>
      <p:bldP spid="3121" grpId="0" animBg="1" autoUpdateAnimBg="0"/>
      <p:bldP spid="3122" grpId="0" animBg="1" autoUpdateAnimBg="0"/>
      <p:bldP spid="3123" grpId="0" animBg="1" autoUpdateAnimBg="0"/>
      <p:bldP spid="3124" grpId="0" animBg="1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AutoShape 3"/>
          <p:cNvSpPr>
            <a:spLocks noChangeArrowheads="1"/>
          </p:cNvSpPr>
          <p:nvPr/>
        </p:nvSpPr>
        <p:spPr bwMode="auto">
          <a:xfrm>
            <a:off x="152400" y="76200"/>
            <a:ext cx="4267200" cy="685800"/>
          </a:xfrm>
          <a:prstGeom prst="ribbon">
            <a:avLst>
              <a:gd name="adj1" fmla="val 12500"/>
              <a:gd name="adj2" fmla="val 73213"/>
            </a:avLst>
          </a:prstGeom>
          <a:gradFill rotWithShape="0">
            <a:gsLst>
              <a:gs pos="0">
                <a:srgbClr val="FF0000"/>
              </a:gs>
              <a:gs pos="100000">
                <a:schemeClr val="accent2"/>
              </a:gs>
            </a:gsLst>
            <a:path path="rect">
              <a:fillToRect l="100000" t="100000"/>
            </a:path>
          </a:gradFill>
          <a:ln w="25400">
            <a:solidFill>
              <a:srgbClr val="FF99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 sz="2000" b="1">
                <a:solidFill>
                  <a:srgbClr val="FF9191"/>
                </a:solidFill>
                <a:latin typeface="Calibri" pitchFamily="34" charset="0"/>
                <a:cs typeface="Calibri" pitchFamily="34" charset="0"/>
              </a:rPr>
              <a:t>Support the ‘questionee’</a:t>
            </a:r>
          </a:p>
        </p:txBody>
      </p:sp>
      <p:sp>
        <p:nvSpPr>
          <p:cNvPr id="4101" name="AutoShape 5"/>
          <p:cNvSpPr>
            <a:spLocks noChangeArrowheads="1"/>
          </p:cNvSpPr>
          <p:nvPr/>
        </p:nvSpPr>
        <p:spPr bwMode="auto">
          <a:xfrm>
            <a:off x="228600" y="838200"/>
            <a:ext cx="4191000" cy="1143000"/>
          </a:xfrm>
          <a:prstGeom prst="upArrowCallout">
            <a:avLst>
              <a:gd name="adj1" fmla="val 91667"/>
              <a:gd name="adj2" fmla="val 91667"/>
              <a:gd name="adj3" fmla="val 16667"/>
              <a:gd name="adj4" fmla="val 66667"/>
            </a:avLst>
          </a:prstGeom>
          <a:gradFill rotWithShape="0">
            <a:gsLst>
              <a:gs pos="0">
                <a:srgbClr val="FF0000"/>
              </a:gs>
              <a:gs pos="100000">
                <a:schemeClr val="accent2"/>
              </a:gs>
            </a:gsLst>
            <a:path path="rect">
              <a:fillToRect l="100000" t="10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102" name="AutoShape 6"/>
          <p:cNvSpPr>
            <a:spLocks noChangeArrowheads="1"/>
          </p:cNvSpPr>
          <p:nvPr/>
        </p:nvSpPr>
        <p:spPr bwMode="auto">
          <a:xfrm>
            <a:off x="228600" y="2057400"/>
            <a:ext cx="4191000" cy="1143000"/>
          </a:xfrm>
          <a:prstGeom prst="upArrowCallout">
            <a:avLst>
              <a:gd name="adj1" fmla="val 91667"/>
              <a:gd name="adj2" fmla="val 91667"/>
              <a:gd name="adj3" fmla="val 16667"/>
              <a:gd name="adj4" fmla="val 66667"/>
            </a:avLst>
          </a:prstGeom>
          <a:gradFill rotWithShape="0">
            <a:gsLst>
              <a:gs pos="0">
                <a:srgbClr val="FF0000"/>
              </a:gs>
              <a:gs pos="100000">
                <a:schemeClr val="accent2"/>
              </a:gs>
            </a:gsLst>
            <a:path path="rect">
              <a:fillToRect l="100000" t="10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103" name="AutoShape 7"/>
          <p:cNvSpPr>
            <a:spLocks noChangeArrowheads="1"/>
          </p:cNvSpPr>
          <p:nvPr/>
        </p:nvSpPr>
        <p:spPr bwMode="auto">
          <a:xfrm>
            <a:off x="228600" y="3276600"/>
            <a:ext cx="4191000" cy="1143000"/>
          </a:xfrm>
          <a:prstGeom prst="upArrowCallout">
            <a:avLst>
              <a:gd name="adj1" fmla="val 91667"/>
              <a:gd name="adj2" fmla="val 91667"/>
              <a:gd name="adj3" fmla="val 16667"/>
              <a:gd name="adj4" fmla="val 66667"/>
            </a:avLst>
          </a:prstGeom>
          <a:gradFill rotWithShape="0">
            <a:gsLst>
              <a:gs pos="0">
                <a:srgbClr val="FF0000"/>
              </a:gs>
              <a:gs pos="100000">
                <a:schemeClr val="accent2"/>
              </a:gs>
            </a:gsLst>
            <a:path path="rect">
              <a:fillToRect l="100000" t="10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104" name="AutoShape 8"/>
          <p:cNvSpPr>
            <a:spLocks noChangeArrowheads="1"/>
          </p:cNvSpPr>
          <p:nvPr/>
        </p:nvSpPr>
        <p:spPr bwMode="auto">
          <a:xfrm>
            <a:off x="228600" y="4495800"/>
            <a:ext cx="4191000" cy="1066800"/>
          </a:xfrm>
          <a:prstGeom prst="upArrowCallout">
            <a:avLst>
              <a:gd name="adj1" fmla="val 98214"/>
              <a:gd name="adj2" fmla="val 98214"/>
              <a:gd name="adj3" fmla="val 16667"/>
              <a:gd name="adj4" fmla="val 66667"/>
            </a:avLst>
          </a:prstGeom>
          <a:gradFill rotWithShape="0">
            <a:gsLst>
              <a:gs pos="0">
                <a:srgbClr val="FF0000"/>
              </a:gs>
              <a:gs pos="100000">
                <a:schemeClr val="accent2"/>
              </a:gs>
            </a:gsLst>
            <a:path path="rect">
              <a:fillToRect l="100000" t="10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105" name="AutoShape 9"/>
          <p:cNvSpPr>
            <a:spLocks noChangeArrowheads="1"/>
          </p:cNvSpPr>
          <p:nvPr/>
        </p:nvSpPr>
        <p:spPr bwMode="auto">
          <a:xfrm>
            <a:off x="228600" y="5670550"/>
            <a:ext cx="4191000" cy="1111250"/>
          </a:xfrm>
          <a:prstGeom prst="upArrowCallout">
            <a:avLst>
              <a:gd name="adj1" fmla="val 94286"/>
              <a:gd name="adj2" fmla="val 94286"/>
              <a:gd name="adj3" fmla="val 16667"/>
              <a:gd name="adj4" fmla="val 66667"/>
            </a:avLst>
          </a:prstGeom>
          <a:gradFill rotWithShape="0">
            <a:gsLst>
              <a:gs pos="0">
                <a:srgbClr val="FF0000"/>
              </a:gs>
              <a:gs pos="100000">
                <a:schemeClr val="accent2"/>
              </a:gs>
            </a:gsLst>
            <a:path path="rect">
              <a:fillToRect l="100000" t="10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111" name="Text Box 15"/>
          <p:cNvSpPr txBox="1">
            <a:spLocks noChangeArrowheads="1"/>
          </p:cNvSpPr>
          <p:nvPr/>
        </p:nvSpPr>
        <p:spPr bwMode="auto">
          <a:xfrm>
            <a:off x="1828800" y="1235075"/>
            <a:ext cx="2514600" cy="523875"/>
          </a:xfrm>
          <a:prstGeom prst="rect">
            <a:avLst/>
          </a:prstGeom>
          <a:gradFill rotWithShape="0">
            <a:gsLst>
              <a:gs pos="0">
                <a:srgbClr val="FF0000"/>
              </a:gs>
              <a:gs pos="100000">
                <a:schemeClr val="accent2"/>
              </a:gs>
            </a:gsLst>
            <a:path path="rect">
              <a:fillToRect l="100000" t="10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1400" b="1">
                <a:solidFill>
                  <a:srgbClr val="FF9191"/>
                </a:solidFill>
                <a:latin typeface="Calibri" pitchFamily="34" charset="0"/>
                <a:cs typeface="Calibri" pitchFamily="34" charset="0"/>
              </a:rPr>
              <a:t>Support students</a:t>
            </a:r>
            <a:r>
              <a:rPr lang="en-GB" sz="1400">
                <a:solidFill>
                  <a:srgbClr val="FF9191"/>
                </a:solidFill>
                <a:latin typeface="Calibri" pitchFamily="34" charset="0"/>
                <a:cs typeface="Calibri" pitchFamily="34" charset="0"/>
              </a:rPr>
              <a:t> in search for own answers</a:t>
            </a:r>
          </a:p>
        </p:txBody>
      </p:sp>
      <p:sp>
        <p:nvSpPr>
          <p:cNvPr id="4112" name="Text Box 16"/>
          <p:cNvSpPr txBox="1">
            <a:spLocks noChangeArrowheads="1"/>
          </p:cNvSpPr>
          <p:nvPr/>
        </p:nvSpPr>
        <p:spPr bwMode="auto">
          <a:xfrm>
            <a:off x="1828800" y="2454275"/>
            <a:ext cx="2514600" cy="523875"/>
          </a:xfrm>
          <a:prstGeom prst="rect">
            <a:avLst/>
          </a:prstGeom>
          <a:gradFill rotWithShape="0">
            <a:gsLst>
              <a:gs pos="0">
                <a:srgbClr val="FF0000"/>
              </a:gs>
              <a:gs pos="100000">
                <a:schemeClr val="accent2"/>
              </a:gs>
            </a:gsLst>
            <a:path path="rect">
              <a:fillToRect l="100000" t="10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1400" b="1">
                <a:solidFill>
                  <a:srgbClr val="FF9191"/>
                </a:solidFill>
                <a:latin typeface="Calibri" pitchFamily="34" charset="0"/>
                <a:cs typeface="Calibri" pitchFamily="34" charset="0"/>
              </a:rPr>
              <a:t>Provide wait, think, response time</a:t>
            </a:r>
            <a:r>
              <a:rPr lang="en-GB" sz="1400">
                <a:solidFill>
                  <a:srgbClr val="FF9191"/>
                </a:solidFill>
                <a:latin typeface="Calibri" pitchFamily="34" charset="0"/>
                <a:cs typeface="Calibri" pitchFamily="34" charset="0"/>
              </a:rPr>
              <a:t> (</a:t>
            </a:r>
            <a:r>
              <a:rPr lang="en-GB" sz="1400">
                <a:solidFill>
                  <a:srgbClr val="FF9191"/>
                </a:solidFill>
                <a:latin typeface="Calibri" pitchFamily="34" charset="0"/>
                <a:cs typeface="Calibri" pitchFamily="34" charset="0"/>
                <a:sym typeface="Wingdings" pitchFamily="2" charset="2"/>
              </a:rPr>
              <a:t></a:t>
            </a:r>
            <a:r>
              <a:rPr lang="en-GB" sz="1400">
                <a:solidFill>
                  <a:srgbClr val="FF9191"/>
                </a:solidFill>
                <a:latin typeface="Calibri" pitchFamily="34" charset="0"/>
                <a:cs typeface="Calibri" pitchFamily="34" charset="0"/>
              </a:rPr>
              <a:t> 15 secs.)</a:t>
            </a:r>
          </a:p>
        </p:txBody>
      </p:sp>
      <p:sp>
        <p:nvSpPr>
          <p:cNvPr id="4113" name="Text Box 17"/>
          <p:cNvSpPr txBox="1">
            <a:spLocks noChangeArrowheads="1"/>
          </p:cNvSpPr>
          <p:nvPr/>
        </p:nvSpPr>
        <p:spPr bwMode="auto">
          <a:xfrm>
            <a:off x="1828800" y="3673475"/>
            <a:ext cx="2590800" cy="523875"/>
          </a:xfrm>
          <a:prstGeom prst="rect">
            <a:avLst/>
          </a:prstGeom>
          <a:gradFill rotWithShape="0">
            <a:gsLst>
              <a:gs pos="0">
                <a:srgbClr val="FF0000"/>
              </a:gs>
              <a:gs pos="100000">
                <a:schemeClr val="accent2"/>
              </a:gs>
            </a:gsLst>
            <a:path path="rect">
              <a:fillToRect l="100000" t="10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1400" b="1">
                <a:solidFill>
                  <a:srgbClr val="FF9191"/>
                </a:solidFill>
                <a:latin typeface="Calibri" pitchFamily="34" charset="0"/>
                <a:cs typeface="Calibri" pitchFamily="34" charset="0"/>
              </a:rPr>
              <a:t>Nurture classroom ethos</a:t>
            </a:r>
            <a:r>
              <a:rPr lang="en-GB" sz="1400">
                <a:solidFill>
                  <a:srgbClr val="FF9191"/>
                </a:solidFill>
                <a:latin typeface="Calibri" pitchFamily="34" charset="0"/>
                <a:cs typeface="Calibri" pitchFamily="34" charset="0"/>
              </a:rPr>
              <a:t> of risk taking and tentativeness</a:t>
            </a:r>
          </a:p>
        </p:txBody>
      </p:sp>
      <p:sp>
        <p:nvSpPr>
          <p:cNvPr id="3083" name="Text Box 18"/>
          <p:cNvSpPr txBox="1">
            <a:spLocks noChangeArrowheads="1"/>
          </p:cNvSpPr>
          <p:nvPr/>
        </p:nvSpPr>
        <p:spPr bwMode="auto">
          <a:xfrm>
            <a:off x="1828800" y="4876800"/>
            <a:ext cx="2590800" cy="457200"/>
          </a:xfrm>
          <a:prstGeom prst="rect">
            <a:avLst/>
          </a:prstGeom>
          <a:gradFill rotWithShape="0">
            <a:gsLst>
              <a:gs pos="0">
                <a:srgbClr val="FF0000"/>
              </a:gs>
              <a:gs pos="100000">
                <a:schemeClr val="accent2"/>
              </a:gs>
            </a:gsLst>
            <a:path path="rect">
              <a:fillToRect l="100000" t="10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>
              <a:solidFill>
                <a:srgbClr val="FF919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115" name="Text Box 19"/>
          <p:cNvSpPr txBox="1">
            <a:spLocks noChangeArrowheads="1"/>
          </p:cNvSpPr>
          <p:nvPr/>
        </p:nvSpPr>
        <p:spPr bwMode="auto">
          <a:xfrm>
            <a:off x="1828800" y="4876800"/>
            <a:ext cx="2514600" cy="304800"/>
          </a:xfrm>
          <a:prstGeom prst="rect">
            <a:avLst/>
          </a:prstGeom>
          <a:gradFill rotWithShape="0">
            <a:gsLst>
              <a:gs pos="0">
                <a:srgbClr val="FF0000"/>
              </a:gs>
              <a:gs pos="100000">
                <a:schemeClr val="accent2"/>
              </a:gs>
            </a:gsLst>
            <a:path path="rect">
              <a:fillToRect l="100000" t="10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1400" b="1">
                <a:solidFill>
                  <a:srgbClr val="FF9191"/>
                </a:solidFill>
                <a:latin typeface="Calibri" pitchFamily="34" charset="0"/>
                <a:cs typeface="Calibri" pitchFamily="34" charset="0"/>
              </a:rPr>
              <a:t>Credit effort</a:t>
            </a:r>
          </a:p>
        </p:txBody>
      </p:sp>
      <p:sp>
        <p:nvSpPr>
          <p:cNvPr id="4116" name="Text Box 20"/>
          <p:cNvSpPr txBox="1">
            <a:spLocks noChangeArrowheads="1"/>
          </p:cNvSpPr>
          <p:nvPr/>
        </p:nvSpPr>
        <p:spPr bwMode="auto">
          <a:xfrm>
            <a:off x="1828800" y="6111875"/>
            <a:ext cx="2590800" cy="523875"/>
          </a:xfrm>
          <a:prstGeom prst="rect">
            <a:avLst/>
          </a:prstGeom>
          <a:gradFill rotWithShape="0">
            <a:gsLst>
              <a:gs pos="0">
                <a:srgbClr val="FF0000"/>
              </a:gs>
              <a:gs pos="100000">
                <a:schemeClr val="accent2"/>
              </a:gs>
            </a:gsLst>
            <a:path path="rect">
              <a:fillToRect l="100000" t="10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1400" b="1">
                <a:solidFill>
                  <a:srgbClr val="FF9191"/>
                </a:solidFill>
                <a:latin typeface="Calibri" pitchFamily="34" charset="0"/>
                <a:cs typeface="Calibri" pitchFamily="34" charset="0"/>
              </a:rPr>
              <a:t>Encourage metacognition</a:t>
            </a:r>
            <a:r>
              <a:rPr lang="en-GB" sz="1400">
                <a:solidFill>
                  <a:srgbClr val="FF9191"/>
                </a:solidFill>
                <a:latin typeface="Calibri" pitchFamily="34" charset="0"/>
                <a:cs typeface="Calibri" pitchFamily="34" charset="0"/>
              </a:rPr>
              <a:t> – </a:t>
            </a:r>
            <a:r>
              <a:rPr lang="en-GB" sz="1400" i="1">
                <a:solidFill>
                  <a:srgbClr val="FF9191"/>
                </a:solidFill>
                <a:latin typeface="Calibri" pitchFamily="34" charset="0"/>
                <a:cs typeface="Calibri" pitchFamily="34" charset="0"/>
              </a:rPr>
              <a:t>‘What made you think that?’</a:t>
            </a:r>
          </a:p>
        </p:txBody>
      </p:sp>
      <p:pic>
        <p:nvPicPr>
          <p:cNvPr id="4122" name="Picture 26" descr="BD07253_"/>
          <p:cNvPicPr preferRelativeResize="0"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733800"/>
            <a:ext cx="1524000" cy="609600"/>
          </a:xfrm>
          <a:prstGeom prst="rect">
            <a:avLst/>
          </a:prstGeom>
          <a:gradFill rotWithShape="0">
            <a:gsLst>
              <a:gs pos="0">
                <a:srgbClr val="FF0000"/>
              </a:gs>
              <a:gs pos="100000">
                <a:schemeClr val="accent2"/>
              </a:gs>
            </a:gsLst>
            <a:path path="rect">
              <a:fillToRect l="100000" t="10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23" name="Picture 27" descr="AG00373_"/>
          <p:cNvPicPr preferRelativeResize="0"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876800"/>
            <a:ext cx="1447800" cy="685800"/>
          </a:xfrm>
          <a:prstGeom prst="rect">
            <a:avLst/>
          </a:prstGeom>
          <a:gradFill rotWithShape="0">
            <a:gsLst>
              <a:gs pos="0">
                <a:srgbClr val="FF0000"/>
              </a:gs>
              <a:gs pos="100000">
                <a:schemeClr val="accent2"/>
              </a:gs>
            </a:gsLst>
            <a:path path="rect">
              <a:fillToRect l="100000" t="10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24" name="Picture 28" descr="j0097939"/>
          <p:cNvPicPr preferRelativeResize="0"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6096000"/>
            <a:ext cx="1524000" cy="609600"/>
          </a:xfrm>
          <a:prstGeom prst="rect">
            <a:avLst/>
          </a:prstGeom>
          <a:gradFill rotWithShape="0">
            <a:gsLst>
              <a:gs pos="0">
                <a:srgbClr val="FF0000"/>
              </a:gs>
              <a:gs pos="100000">
                <a:schemeClr val="accent2"/>
              </a:gs>
            </a:gsLst>
            <a:path path="rect">
              <a:fillToRect l="100000" t="10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25" name="Picture 29" descr="j0161344"/>
          <p:cNvPicPr preferRelativeResize="0"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295400"/>
            <a:ext cx="1370013" cy="609600"/>
          </a:xfrm>
          <a:prstGeom prst="rect">
            <a:avLst/>
          </a:prstGeom>
          <a:gradFill rotWithShape="0">
            <a:gsLst>
              <a:gs pos="0">
                <a:srgbClr val="FF0000"/>
              </a:gs>
              <a:gs pos="100000">
                <a:schemeClr val="accent2"/>
              </a:gs>
            </a:gsLst>
            <a:path path="rect">
              <a:fillToRect l="100000" t="10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30" name="Picture 34" descr="bs00559_"/>
          <p:cNvPicPr preferRelativeResize="0"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514600"/>
            <a:ext cx="1524000" cy="609600"/>
          </a:xfrm>
          <a:prstGeom prst="rect">
            <a:avLst/>
          </a:prstGeom>
          <a:gradFill rotWithShape="0">
            <a:gsLst>
              <a:gs pos="0">
                <a:srgbClr val="FF0000"/>
              </a:gs>
              <a:gs pos="100000">
                <a:schemeClr val="accent2"/>
              </a:gs>
            </a:gsLst>
            <a:path path="rect">
              <a:fillToRect l="100000" t="10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91" name="Text Box 36"/>
          <p:cNvSpPr txBox="1">
            <a:spLocks noChangeArrowheads="1"/>
          </p:cNvSpPr>
          <p:nvPr/>
        </p:nvSpPr>
        <p:spPr bwMode="auto">
          <a:xfrm>
            <a:off x="3429000" y="609600"/>
            <a:ext cx="2286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sz="3600">
                <a:solidFill>
                  <a:srgbClr val="000099"/>
                </a:solidFill>
                <a:latin typeface="Calibri" pitchFamily="34" charset="0"/>
                <a:cs typeface="Calibri" pitchFamily="34" charset="0"/>
              </a:rPr>
              <a:t>Making</a:t>
            </a:r>
          </a:p>
        </p:txBody>
      </p:sp>
      <p:sp>
        <p:nvSpPr>
          <p:cNvPr id="3092" name="Text Box 37"/>
          <p:cNvSpPr txBox="1">
            <a:spLocks noChangeArrowheads="1"/>
          </p:cNvSpPr>
          <p:nvPr/>
        </p:nvSpPr>
        <p:spPr bwMode="auto">
          <a:xfrm>
            <a:off x="3429000" y="1905000"/>
            <a:ext cx="2286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sz="360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our</a:t>
            </a:r>
          </a:p>
        </p:txBody>
      </p:sp>
      <p:sp>
        <p:nvSpPr>
          <p:cNvPr id="3093" name="Text Box 38"/>
          <p:cNvSpPr txBox="1">
            <a:spLocks noChangeArrowheads="1"/>
          </p:cNvSpPr>
          <p:nvPr/>
        </p:nvSpPr>
        <p:spPr bwMode="auto">
          <a:xfrm>
            <a:off x="3429000" y="3092450"/>
            <a:ext cx="2286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sz="3600">
                <a:solidFill>
                  <a:srgbClr val="99CCFF"/>
                </a:solidFill>
                <a:latin typeface="Calibri" pitchFamily="34" charset="0"/>
                <a:cs typeface="Calibri" pitchFamily="34" charset="0"/>
              </a:rPr>
              <a:t>questions</a:t>
            </a:r>
          </a:p>
        </p:txBody>
      </p:sp>
      <p:sp>
        <p:nvSpPr>
          <p:cNvPr id="3094" name="Text Box 39"/>
          <p:cNvSpPr txBox="1">
            <a:spLocks noChangeArrowheads="1"/>
          </p:cNvSpPr>
          <p:nvPr/>
        </p:nvSpPr>
        <p:spPr bwMode="auto">
          <a:xfrm>
            <a:off x="3429000" y="4343400"/>
            <a:ext cx="2286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sz="360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better</a:t>
            </a:r>
          </a:p>
        </p:txBody>
      </p:sp>
      <p:sp>
        <p:nvSpPr>
          <p:cNvPr id="3095" name="Text Box 40"/>
          <p:cNvSpPr txBox="1">
            <a:spLocks noChangeArrowheads="1"/>
          </p:cNvSpPr>
          <p:nvPr/>
        </p:nvSpPr>
        <p:spPr bwMode="auto">
          <a:xfrm>
            <a:off x="3429000" y="5745163"/>
            <a:ext cx="228600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sz="80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ctc 241004</a:t>
            </a:r>
          </a:p>
        </p:txBody>
      </p:sp>
      <p:sp>
        <p:nvSpPr>
          <p:cNvPr id="4137" name="AutoShape 41"/>
          <p:cNvSpPr>
            <a:spLocks noChangeArrowheads="1"/>
          </p:cNvSpPr>
          <p:nvPr/>
        </p:nvSpPr>
        <p:spPr bwMode="auto">
          <a:xfrm>
            <a:off x="4724400" y="76200"/>
            <a:ext cx="4267200" cy="685800"/>
          </a:xfrm>
          <a:prstGeom prst="ribbon">
            <a:avLst>
              <a:gd name="adj1" fmla="val 12500"/>
              <a:gd name="adj2" fmla="val 58037"/>
            </a:avLst>
          </a:prstGeom>
          <a:gradFill rotWithShape="0">
            <a:gsLst>
              <a:gs pos="0">
                <a:srgbClr val="CC00CC"/>
              </a:gs>
              <a:gs pos="100000">
                <a:srgbClr val="3366CC"/>
              </a:gs>
            </a:gsLst>
            <a:path path="rect">
              <a:fillToRect l="50000" t="50000" r="50000" b="50000"/>
            </a:path>
          </a:gradFill>
          <a:ln w="25400">
            <a:solidFill>
              <a:srgbClr val="99CC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 sz="2000" b="1">
                <a:solidFill>
                  <a:srgbClr val="99CCFF"/>
                </a:solidFill>
                <a:latin typeface="Calibri" pitchFamily="34" charset="0"/>
                <a:cs typeface="Calibri" pitchFamily="34" charset="0"/>
              </a:rPr>
              <a:t>Use open questions</a:t>
            </a:r>
          </a:p>
        </p:txBody>
      </p:sp>
      <p:sp>
        <p:nvSpPr>
          <p:cNvPr id="4138" name="AutoShape 42"/>
          <p:cNvSpPr>
            <a:spLocks noChangeArrowheads="1"/>
          </p:cNvSpPr>
          <p:nvPr/>
        </p:nvSpPr>
        <p:spPr bwMode="auto">
          <a:xfrm>
            <a:off x="4800600" y="838200"/>
            <a:ext cx="4191000" cy="1143000"/>
          </a:xfrm>
          <a:prstGeom prst="upArrowCallout">
            <a:avLst>
              <a:gd name="adj1" fmla="val 91667"/>
              <a:gd name="adj2" fmla="val 91667"/>
              <a:gd name="adj3" fmla="val 16667"/>
              <a:gd name="adj4" fmla="val 66667"/>
            </a:avLst>
          </a:prstGeom>
          <a:gradFill rotWithShape="0">
            <a:gsLst>
              <a:gs pos="0">
                <a:srgbClr val="3366CC"/>
              </a:gs>
              <a:gs pos="100000">
                <a:srgbClr val="CC00CC"/>
              </a:gs>
            </a:gsLst>
            <a:path path="rect">
              <a:fillToRect r="100000" b="10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139" name="AutoShape 43"/>
          <p:cNvSpPr>
            <a:spLocks noChangeArrowheads="1"/>
          </p:cNvSpPr>
          <p:nvPr/>
        </p:nvSpPr>
        <p:spPr bwMode="auto">
          <a:xfrm>
            <a:off x="4800600" y="2057400"/>
            <a:ext cx="4191000" cy="1143000"/>
          </a:xfrm>
          <a:prstGeom prst="upArrowCallout">
            <a:avLst>
              <a:gd name="adj1" fmla="val 91667"/>
              <a:gd name="adj2" fmla="val 91667"/>
              <a:gd name="adj3" fmla="val 16667"/>
              <a:gd name="adj4" fmla="val 66667"/>
            </a:avLst>
          </a:prstGeom>
          <a:gradFill rotWithShape="0">
            <a:gsLst>
              <a:gs pos="0">
                <a:srgbClr val="3366CC"/>
              </a:gs>
              <a:gs pos="100000">
                <a:srgbClr val="CC00CC"/>
              </a:gs>
            </a:gsLst>
            <a:path path="rect">
              <a:fillToRect r="100000" b="10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140" name="AutoShape 44"/>
          <p:cNvSpPr>
            <a:spLocks noChangeArrowheads="1"/>
          </p:cNvSpPr>
          <p:nvPr/>
        </p:nvSpPr>
        <p:spPr bwMode="auto">
          <a:xfrm>
            <a:off x="4800600" y="3276600"/>
            <a:ext cx="4191000" cy="1143000"/>
          </a:xfrm>
          <a:prstGeom prst="upArrowCallout">
            <a:avLst>
              <a:gd name="adj1" fmla="val 91667"/>
              <a:gd name="adj2" fmla="val 91667"/>
              <a:gd name="adj3" fmla="val 16667"/>
              <a:gd name="adj4" fmla="val 66667"/>
            </a:avLst>
          </a:prstGeom>
          <a:gradFill rotWithShape="0">
            <a:gsLst>
              <a:gs pos="0">
                <a:srgbClr val="3366CC"/>
              </a:gs>
              <a:gs pos="100000">
                <a:srgbClr val="CC00CC"/>
              </a:gs>
            </a:gsLst>
            <a:path path="rect">
              <a:fillToRect r="100000" b="10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141" name="AutoShape 45"/>
          <p:cNvSpPr>
            <a:spLocks noChangeArrowheads="1"/>
          </p:cNvSpPr>
          <p:nvPr/>
        </p:nvSpPr>
        <p:spPr bwMode="auto">
          <a:xfrm>
            <a:off x="4800600" y="4495800"/>
            <a:ext cx="4191000" cy="1143000"/>
          </a:xfrm>
          <a:prstGeom prst="upArrowCallout">
            <a:avLst>
              <a:gd name="adj1" fmla="val 91667"/>
              <a:gd name="adj2" fmla="val 91667"/>
              <a:gd name="adj3" fmla="val 16667"/>
              <a:gd name="adj4" fmla="val 66667"/>
            </a:avLst>
          </a:prstGeom>
          <a:gradFill rotWithShape="0">
            <a:gsLst>
              <a:gs pos="0">
                <a:srgbClr val="3366CC"/>
              </a:gs>
              <a:gs pos="100000">
                <a:srgbClr val="CC00CC"/>
              </a:gs>
            </a:gsLst>
            <a:path path="rect">
              <a:fillToRect r="100000" b="10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142" name="AutoShape 46"/>
          <p:cNvSpPr>
            <a:spLocks noChangeArrowheads="1"/>
          </p:cNvSpPr>
          <p:nvPr/>
        </p:nvSpPr>
        <p:spPr bwMode="auto">
          <a:xfrm>
            <a:off x="4800600" y="5670550"/>
            <a:ext cx="4191000" cy="1111250"/>
          </a:xfrm>
          <a:prstGeom prst="upArrowCallout">
            <a:avLst>
              <a:gd name="adj1" fmla="val 94286"/>
              <a:gd name="adj2" fmla="val 94286"/>
              <a:gd name="adj3" fmla="val 16667"/>
              <a:gd name="adj4" fmla="val 66667"/>
            </a:avLst>
          </a:prstGeom>
          <a:gradFill rotWithShape="0">
            <a:gsLst>
              <a:gs pos="0">
                <a:srgbClr val="3366CC"/>
              </a:gs>
              <a:gs pos="100000">
                <a:srgbClr val="CC00CC"/>
              </a:gs>
            </a:gsLst>
            <a:path path="rect">
              <a:fillToRect r="100000" b="10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143" name="Picture 47" descr="socrates"/>
          <p:cNvPicPr preferRelativeResize="0"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6127750"/>
            <a:ext cx="1447800" cy="577850"/>
          </a:xfrm>
          <a:prstGeom prst="rect">
            <a:avLst/>
          </a:prstGeom>
          <a:gradFill rotWithShape="0">
            <a:gsLst>
              <a:gs pos="0">
                <a:srgbClr val="3366CC"/>
              </a:gs>
              <a:gs pos="100000">
                <a:srgbClr val="CC00CC"/>
              </a:gs>
            </a:gsLst>
            <a:path path="rect">
              <a:fillToRect r="100000" b="10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44" name="Picture 48" descr="q 6"/>
          <p:cNvPicPr preferRelativeResize="0"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4953000"/>
            <a:ext cx="1447800" cy="609600"/>
          </a:xfrm>
          <a:prstGeom prst="rect">
            <a:avLst/>
          </a:prstGeom>
          <a:gradFill rotWithShape="0">
            <a:gsLst>
              <a:gs pos="0">
                <a:srgbClr val="3366CC"/>
              </a:gs>
              <a:gs pos="100000">
                <a:srgbClr val="CC00CC"/>
              </a:gs>
            </a:gsLst>
            <a:path path="rect">
              <a:fillToRect r="100000" b="10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45" name="Picture 49" descr="BS01705_"/>
          <p:cNvPicPr preferRelativeResize="0"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514600"/>
            <a:ext cx="1524000" cy="609600"/>
          </a:xfrm>
          <a:prstGeom prst="rect">
            <a:avLst/>
          </a:prstGeom>
          <a:gradFill rotWithShape="0">
            <a:gsLst>
              <a:gs pos="0">
                <a:srgbClr val="3366CC"/>
              </a:gs>
              <a:gs pos="100000">
                <a:srgbClr val="CC00CC"/>
              </a:gs>
            </a:gsLst>
            <a:path path="rect">
              <a:fillToRect r="100000" b="10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46" name="Picture 50" descr="q 26"/>
          <p:cNvPicPr preferRelativeResize="0"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295400"/>
            <a:ext cx="1447800" cy="609600"/>
          </a:xfrm>
          <a:prstGeom prst="rect">
            <a:avLst/>
          </a:prstGeom>
          <a:gradFill rotWithShape="0">
            <a:gsLst>
              <a:gs pos="0">
                <a:srgbClr val="3366CC"/>
              </a:gs>
              <a:gs pos="100000">
                <a:srgbClr val="CC00CC"/>
              </a:gs>
            </a:gsLst>
            <a:path path="rect">
              <a:fillToRect r="100000" b="10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47" name="Text Box 51"/>
          <p:cNvSpPr txBox="1">
            <a:spLocks noChangeArrowheads="1"/>
          </p:cNvSpPr>
          <p:nvPr/>
        </p:nvSpPr>
        <p:spPr bwMode="auto">
          <a:xfrm>
            <a:off x="6400800" y="1295400"/>
            <a:ext cx="2438400" cy="523875"/>
          </a:xfrm>
          <a:prstGeom prst="rect">
            <a:avLst/>
          </a:prstGeom>
          <a:gradFill rotWithShape="0">
            <a:gsLst>
              <a:gs pos="0">
                <a:srgbClr val="3366CC"/>
              </a:gs>
              <a:gs pos="100000">
                <a:srgbClr val="CC00CC"/>
              </a:gs>
            </a:gsLst>
            <a:path path="rect">
              <a:fillToRect r="100000" b="10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1400" b="1">
                <a:solidFill>
                  <a:srgbClr val="99CCFF"/>
                </a:solidFill>
                <a:latin typeface="Calibri" pitchFamily="34" charset="0"/>
                <a:cs typeface="Calibri" pitchFamily="34" charset="0"/>
              </a:rPr>
              <a:t>Play Devil’s Advocate</a:t>
            </a:r>
            <a:r>
              <a:rPr lang="en-GB" sz="1400">
                <a:solidFill>
                  <a:srgbClr val="99CCFF"/>
                </a:solidFill>
                <a:latin typeface="Calibri" pitchFamily="34" charset="0"/>
                <a:cs typeface="Calibri" pitchFamily="34" charset="0"/>
              </a:rPr>
              <a:t> – challenge, extend, clarify</a:t>
            </a:r>
          </a:p>
        </p:txBody>
      </p:sp>
      <p:sp>
        <p:nvSpPr>
          <p:cNvPr id="4148" name="Text Box 52"/>
          <p:cNvSpPr txBox="1">
            <a:spLocks noChangeArrowheads="1"/>
          </p:cNvSpPr>
          <p:nvPr/>
        </p:nvSpPr>
        <p:spPr bwMode="auto">
          <a:xfrm>
            <a:off x="6400800" y="2530475"/>
            <a:ext cx="2514600" cy="523875"/>
          </a:xfrm>
          <a:prstGeom prst="rect">
            <a:avLst/>
          </a:prstGeom>
          <a:gradFill rotWithShape="0">
            <a:gsLst>
              <a:gs pos="0">
                <a:srgbClr val="3366CC"/>
              </a:gs>
              <a:gs pos="100000">
                <a:srgbClr val="CC00CC"/>
              </a:gs>
            </a:gsLst>
            <a:path path="rect">
              <a:fillToRect r="100000" b="10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1400" b="1">
                <a:solidFill>
                  <a:srgbClr val="99CCFF"/>
                </a:solidFill>
                <a:latin typeface="Calibri" pitchFamily="34" charset="0"/>
                <a:cs typeface="Calibri" pitchFamily="34" charset="0"/>
              </a:rPr>
              <a:t>Think answer</a:t>
            </a:r>
            <a:r>
              <a:rPr lang="en-GB" sz="1400" b="1" u="sng">
                <a:solidFill>
                  <a:srgbClr val="99CCFF"/>
                </a:solidFill>
                <a:latin typeface="Calibri" pitchFamily="34" charset="0"/>
                <a:cs typeface="Calibri" pitchFamily="34" charset="0"/>
              </a:rPr>
              <a:t>s</a:t>
            </a:r>
            <a:r>
              <a:rPr lang="en-GB" sz="1400">
                <a:solidFill>
                  <a:srgbClr val="99CCFF"/>
                </a:solidFill>
                <a:latin typeface="Calibri" pitchFamily="34" charset="0"/>
                <a:cs typeface="Calibri" pitchFamily="34" charset="0"/>
              </a:rPr>
              <a:t> - avoid thinking of a single answer</a:t>
            </a:r>
          </a:p>
        </p:txBody>
      </p:sp>
      <p:sp>
        <p:nvSpPr>
          <p:cNvPr id="4149" name="Text Box 53"/>
          <p:cNvSpPr txBox="1">
            <a:spLocks noChangeArrowheads="1"/>
          </p:cNvSpPr>
          <p:nvPr/>
        </p:nvSpPr>
        <p:spPr bwMode="auto">
          <a:xfrm>
            <a:off x="6400800" y="3733800"/>
            <a:ext cx="2514600" cy="523875"/>
          </a:xfrm>
          <a:prstGeom prst="rect">
            <a:avLst/>
          </a:prstGeom>
          <a:gradFill rotWithShape="0">
            <a:gsLst>
              <a:gs pos="0">
                <a:srgbClr val="3366CC"/>
              </a:gs>
              <a:gs pos="100000">
                <a:srgbClr val="CC00CC"/>
              </a:gs>
            </a:gsLst>
            <a:path path="rect">
              <a:fillToRect r="100000" b="10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1400" b="1">
                <a:solidFill>
                  <a:srgbClr val="99CCFF"/>
                </a:solidFill>
                <a:latin typeface="Calibri" pitchFamily="34" charset="0"/>
                <a:cs typeface="Calibri" pitchFamily="34" charset="0"/>
              </a:rPr>
              <a:t>Follow-up questions</a:t>
            </a:r>
            <a:r>
              <a:rPr lang="en-GB" sz="1400">
                <a:solidFill>
                  <a:srgbClr val="99CCFF"/>
                </a:solidFill>
                <a:latin typeface="Calibri" pitchFamily="34" charset="0"/>
                <a:cs typeface="Calibri" pitchFamily="34" charset="0"/>
              </a:rPr>
              <a:t> – </a:t>
            </a:r>
            <a:r>
              <a:rPr lang="en-GB" sz="1400" i="1">
                <a:solidFill>
                  <a:srgbClr val="99CCFF"/>
                </a:solidFill>
                <a:latin typeface="Calibri" pitchFamily="34" charset="0"/>
                <a:cs typeface="Calibri" pitchFamily="34" charset="0"/>
              </a:rPr>
              <a:t>Why? Explain, Tell me more…</a:t>
            </a:r>
          </a:p>
        </p:txBody>
      </p:sp>
      <p:sp>
        <p:nvSpPr>
          <p:cNvPr id="4150" name="Text Box 54"/>
          <p:cNvSpPr txBox="1">
            <a:spLocks noChangeArrowheads="1"/>
          </p:cNvSpPr>
          <p:nvPr/>
        </p:nvSpPr>
        <p:spPr bwMode="auto">
          <a:xfrm>
            <a:off x="6400800" y="4953000"/>
            <a:ext cx="2514600" cy="523875"/>
          </a:xfrm>
          <a:prstGeom prst="rect">
            <a:avLst/>
          </a:prstGeom>
          <a:gradFill rotWithShape="0">
            <a:gsLst>
              <a:gs pos="0">
                <a:srgbClr val="3366CC"/>
              </a:gs>
              <a:gs pos="100000">
                <a:srgbClr val="CC00CC"/>
              </a:gs>
            </a:gsLst>
            <a:path path="rect">
              <a:fillToRect r="100000" b="10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1400" b="1">
                <a:solidFill>
                  <a:srgbClr val="99CCFF"/>
                </a:solidFill>
                <a:latin typeface="Calibri" pitchFamily="34" charset="0"/>
                <a:cs typeface="Calibri" pitchFamily="34" charset="0"/>
              </a:rPr>
              <a:t>Use enquiry questions</a:t>
            </a:r>
            <a:r>
              <a:rPr lang="en-GB" sz="1400">
                <a:solidFill>
                  <a:srgbClr val="99CCFF"/>
                </a:solidFill>
                <a:latin typeface="Calibri" pitchFamily="34" charset="0"/>
                <a:cs typeface="Calibri" pitchFamily="34" charset="0"/>
              </a:rPr>
              <a:t> - stimulate further enquiry</a:t>
            </a:r>
          </a:p>
        </p:txBody>
      </p:sp>
      <p:sp>
        <p:nvSpPr>
          <p:cNvPr id="4151" name="Text Box 55"/>
          <p:cNvSpPr txBox="1">
            <a:spLocks noChangeArrowheads="1"/>
          </p:cNvSpPr>
          <p:nvPr/>
        </p:nvSpPr>
        <p:spPr bwMode="auto">
          <a:xfrm>
            <a:off x="6400800" y="6051550"/>
            <a:ext cx="2590800" cy="738188"/>
          </a:xfrm>
          <a:prstGeom prst="rect">
            <a:avLst/>
          </a:prstGeom>
          <a:gradFill rotWithShape="0">
            <a:gsLst>
              <a:gs pos="0">
                <a:srgbClr val="3366CC"/>
              </a:gs>
              <a:gs pos="100000">
                <a:srgbClr val="CC00CC"/>
              </a:gs>
            </a:gsLst>
            <a:path path="rect">
              <a:fillToRect r="100000" b="10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1400" b="1">
                <a:solidFill>
                  <a:srgbClr val="99CCFF"/>
                </a:solidFill>
                <a:latin typeface="Calibri" pitchFamily="34" charset="0"/>
                <a:cs typeface="Calibri" pitchFamily="34" charset="0"/>
              </a:rPr>
              <a:t>Use Socratic questions</a:t>
            </a:r>
            <a:r>
              <a:rPr lang="en-GB" sz="1400">
                <a:solidFill>
                  <a:srgbClr val="99CCFF"/>
                </a:solidFill>
                <a:latin typeface="Calibri" pitchFamily="34" charset="0"/>
                <a:cs typeface="Calibri" pitchFamily="34" charset="0"/>
              </a:rPr>
              <a:t> – open minds, probe understanding and reason</a:t>
            </a:r>
          </a:p>
        </p:txBody>
      </p:sp>
      <p:pic>
        <p:nvPicPr>
          <p:cNvPr id="4152" name="Picture 56" descr="PE02745_"/>
          <p:cNvPicPr preferRelativeResize="0"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3733800"/>
            <a:ext cx="1447800" cy="609600"/>
          </a:xfrm>
          <a:prstGeom prst="rect">
            <a:avLst/>
          </a:prstGeom>
          <a:gradFill rotWithShape="0">
            <a:gsLst>
              <a:gs pos="0">
                <a:srgbClr val="3366CC"/>
              </a:gs>
              <a:gs pos="100000">
                <a:srgbClr val="CC00CC"/>
              </a:gs>
            </a:gsLst>
            <a:path path="rect">
              <a:fillToRect r="100000" b="10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3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4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3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300"/>
                                        <p:tgtEl>
                                          <p:spTgt spid="4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06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4100"/>
                            </p:stCondLst>
                            <p:childTnLst>
                              <p:par>
                                <p:cTn id="2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4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14600"/>
                            </p:stCondLst>
                            <p:childTnLst>
                              <p:par>
                                <p:cTn id="31" presetID="9" presetClass="entr" presetSubtype="0" fill="hold" grpId="0" nodeType="afterEffect">
                                  <p:stCondLst>
                                    <p:cond delay="3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300"/>
                                        <p:tgtEl>
                                          <p:spTgt spid="4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212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24700"/>
                            </p:stCondLst>
                            <p:childTnLst>
                              <p:par>
                                <p:cTn id="4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4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25200"/>
                            </p:stCondLst>
                            <p:childTnLst>
                              <p:par>
                                <p:cTn id="44" presetID="9" presetClass="entr" presetSubtype="0" fill="hold" grpId="0" nodeType="afterEffect">
                                  <p:stCondLst>
                                    <p:cond delay="3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300"/>
                                        <p:tgtEl>
                                          <p:spTgt spid="4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30600"/>
                            </p:stCondLst>
                            <p:childTnLst>
                              <p:par>
                                <p:cTn id="48" presetID="2" presetClass="entr" presetSubtype="4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34100"/>
                            </p:stCondLst>
                            <p:childTnLst>
                              <p:par>
                                <p:cTn id="5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4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34600"/>
                            </p:stCondLst>
                            <p:childTnLst>
                              <p:par>
                                <p:cTn id="57" presetID="9" presetClass="entr" presetSubtype="0" fill="hold" grpId="0" nodeType="afterEffect">
                                  <p:stCondLst>
                                    <p:cond delay="3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300"/>
                                        <p:tgtEl>
                                          <p:spTgt spid="4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38200"/>
                            </p:stCondLst>
                            <p:childTnLst>
                              <p:par>
                                <p:cTn id="61" presetID="2" presetClass="entr" presetSubtype="4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41700"/>
                            </p:stCondLst>
                            <p:childTnLst>
                              <p:par>
                                <p:cTn id="66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8" dur="500"/>
                                        <p:tgtEl>
                                          <p:spTgt spid="4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42200"/>
                            </p:stCondLst>
                            <p:childTnLst>
                              <p:par>
                                <p:cTn id="70" presetID="9" presetClass="entr" presetSubtype="0" fill="hold" grpId="0" nodeType="afterEffect">
                                  <p:stCondLst>
                                    <p:cond delay="3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300"/>
                                        <p:tgtEl>
                                          <p:spTgt spid="4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0" presetID="2" presetClass="entr" presetSubtype="4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8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7" dur="500"/>
                                        <p:tgtEl>
                                          <p:spTgt spid="4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89" presetID="9" presetClass="entr" presetSubtype="0" fill="hold" grpId="0" nodeType="afterEffect">
                                  <p:stCondLst>
                                    <p:cond delay="3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300"/>
                                        <p:tgtEl>
                                          <p:spTgt spid="4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10200"/>
                            </p:stCondLst>
                            <p:childTnLst>
                              <p:par>
                                <p:cTn id="93" presetID="2" presetClass="entr" presetSubtype="4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 nodeType="afterGroup">
                            <p:stCondLst>
                              <p:cond delay="13700"/>
                            </p:stCondLst>
                            <p:childTnLst>
                              <p:par>
                                <p:cTn id="9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0" dur="500"/>
                                        <p:tgtEl>
                                          <p:spTgt spid="4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 nodeType="afterGroup">
                            <p:stCondLst>
                              <p:cond delay="14200"/>
                            </p:stCondLst>
                            <p:childTnLst>
                              <p:par>
                                <p:cTn id="102" presetID="9" presetClass="entr" presetSubtype="0" fill="hold" grpId="0" nodeType="afterEffect">
                                  <p:stCondLst>
                                    <p:cond delay="3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4" dur="300"/>
                                        <p:tgtEl>
                                          <p:spTgt spid="4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 nodeType="afterGroup">
                            <p:stCondLst>
                              <p:cond delay="19900"/>
                            </p:stCondLst>
                            <p:childTnLst>
                              <p:par>
                                <p:cTn id="106" presetID="2" presetClass="entr" presetSubtype="4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4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 nodeType="afterGroup">
                            <p:stCondLst>
                              <p:cond delay="23400"/>
                            </p:stCondLst>
                            <p:childTnLst>
                              <p:par>
                                <p:cTn id="11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3" dur="500"/>
                                        <p:tgtEl>
                                          <p:spTgt spid="4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 nodeType="afterGroup">
                            <p:stCondLst>
                              <p:cond delay="23900"/>
                            </p:stCondLst>
                            <p:childTnLst>
                              <p:par>
                                <p:cTn id="115" presetID="9" presetClass="entr" presetSubtype="0" fill="hold" grpId="0" nodeType="afterEffect">
                                  <p:stCondLst>
                                    <p:cond delay="3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7" dur="300"/>
                                        <p:tgtEl>
                                          <p:spTgt spid="4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 nodeType="afterGroup">
                            <p:stCondLst>
                              <p:cond delay="30200"/>
                            </p:stCondLst>
                            <p:childTnLst>
                              <p:par>
                                <p:cTn id="119" presetID="2" presetClass="entr" presetSubtype="4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4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4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 nodeType="afterGroup">
                            <p:stCondLst>
                              <p:cond delay="33700"/>
                            </p:stCondLst>
                            <p:childTnLst>
                              <p:par>
                                <p:cTn id="12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6" dur="500"/>
                                        <p:tgtEl>
                                          <p:spTgt spid="4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 nodeType="afterGroup">
                            <p:stCondLst>
                              <p:cond delay="34200"/>
                            </p:stCondLst>
                            <p:childTnLst>
                              <p:par>
                                <p:cTn id="128" presetID="9" presetClass="entr" presetSubtype="0" fill="hold" grpId="0" nodeType="afterEffect">
                                  <p:stCondLst>
                                    <p:cond delay="3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0" dur="300"/>
                                        <p:tgtEl>
                                          <p:spTgt spid="4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 nodeType="afterGroup">
                            <p:stCondLst>
                              <p:cond delay="39300"/>
                            </p:stCondLst>
                            <p:childTnLst>
                              <p:par>
                                <p:cTn id="132" presetID="2" presetClass="entr" presetSubtype="4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4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4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 nodeType="afterGroup">
                            <p:stCondLst>
                              <p:cond delay="42800"/>
                            </p:stCondLst>
                            <p:childTnLst>
                              <p:par>
                                <p:cTn id="13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9" dur="500"/>
                                        <p:tgtEl>
                                          <p:spTgt spid="4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 nodeType="afterGroup">
                            <p:stCondLst>
                              <p:cond delay="43300"/>
                            </p:stCondLst>
                            <p:childTnLst>
                              <p:par>
                                <p:cTn id="141" presetID="9" presetClass="entr" presetSubtype="0" fill="hold" grpId="0" nodeType="afterEffect">
                                  <p:stCondLst>
                                    <p:cond delay="3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3" dur="300"/>
                                        <p:tgtEl>
                                          <p:spTgt spid="4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animBg="1" autoUpdateAnimBg="0"/>
      <p:bldP spid="4101" grpId="0" animBg="1"/>
      <p:bldP spid="4102" grpId="0" animBg="1"/>
      <p:bldP spid="4103" grpId="0" animBg="1"/>
      <p:bldP spid="4104" grpId="0" animBg="1"/>
      <p:bldP spid="4105" grpId="0" animBg="1"/>
      <p:bldP spid="4111" grpId="0" animBg="1" autoUpdateAnimBg="0"/>
      <p:bldP spid="4112" grpId="0" animBg="1" autoUpdateAnimBg="0"/>
      <p:bldP spid="4113" grpId="0" animBg="1" autoUpdateAnimBg="0"/>
      <p:bldP spid="4115" grpId="0" animBg="1" autoUpdateAnimBg="0"/>
      <p:bldP spid="4116" grpId="0" animBg="1" autoUpdateAnimBg="0"/>
      <p:bldP spid="4137" grpId="0" animBg="1" autoUpdateAnimBg="0"/>
      <p:bldP spid="4138" grpId="0" animBg="1"/>
      <p:bldP spid="4139" grpId="0" animBg="1"/>
      <p:bldP spid="4140" grpId="0" animBg="1"/>
      <p:bldP spid="4141" grpId="0" animBg="1"/>
      <p:bldP spid="4142" grpId="0" animBg="1"/>
      <p:bldP spid="4147" grpId="0" animBg="1" autoUpdateAnimBg="0"/>
      <p:bldP spid="4148" grpId="0" animBg="1" autoUpdateAnimBg="0"/>
      <p:bldP spid="4149" grpId="0" animBg="1" autoUpdateAnimBg="0"/>
      <p:bldP spid="4150" grpId="0" animBg="1" autoUpdateAnimBg="0"/>
      <p:bldP spid="4151" grpId="0" animBg="1" autoUpdateAnimBg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D:\Program Files\Microsoft Office\Templates\Presentation Designs\Blends.pot</Template>
  <TotalTime>132</TotalTime>
  <Words>233</Words>
  <Application>Microsoft Office PowerPoint</Application>
  <PresentationFormat>On-screen Show (4:3)</PresentationFormat>
  <Paragraphs>34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Times New Roman</vt:lpstr>
      <vt:lpstr>Arial</vt:lpstr>
      <vt:lpstr>Calibri</vt:lpstr>
      <vt:lpstr>Wingdings</vt:lpstr>
      <vt:lpstr>Default Design</vt:lpstr>
      <vt:lpstr>PowerPoint Presentation</vt:lpstr>
      <vt:lpstr>PowerPoint Presentation</vt:lpstr>
    </vt:vector>
  </TitlesOfParts>
  <Company>S.C.C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Cheal</dc:creator>
  <cp:lastModifiedBy>J Gale</cp:lastModifiedBy>
  <cp:revision>3</cp:revision>
  <dcterms:created xsi:type="dcterms:W3CDTF">2004-10-25T13:34:40Z</dcterms:created>
  <dcterms:modified xsi:type="dcterms:W3CDTF">2012-01-11T11:22:37Z</dcterms:modified>
</cp:coreProperties>
</file>